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72" r:id="rId2"/>
  </p:sldMasterIdLst>
  <p:notesMasterIdLst>
    <p:notesMasterId r:id="rId27"/>
  </p:notesMasterIdLst>
  <p:sldIdLst>
    <p:sldId id="257" r:id="rId3"/>
    <p:sldId id="330" r:id="rId4"/>
    <p:sldId id="374" r:id="rId5"/>
    <p:sldId id="336" r:id="rId6"/>
    <p:sldId id="326" r:id="rId7"/>
    <p:sldId id="340" r:id="rId8"/>
    <p:sldId id="373" r:id="rId9"/>
    <p:sldId id="306" r:id="rId10"/>
    <p:sldId id="342" r:id="rId11"/>
    <p:sldId id="307" r:id="rId12"/>
    <p:sldId id="334" r:id="rId13"/>
    <p:sldId id="356" r:id="rId14"/>
    <p:sldId id="376" r:id="rId15"/>
    <p:sldId id="311" r:id="rId16"/>
    <p:sldId id="371" r:id="rId17"/>
    <p:sldId id="332" r:id="rId18"/>
    <p:sldId id="315" r:id="rId19"/>
    <p:sldId id="308" r:id="rId20"/>
    <p:sldId id="328" r:id="rId21"/>
    <p:sldId id="375" r:id="rId22"/>
    <p:sldId id="316" r:id="rId23"/>
    <p:sldId id="318" r:id="rId24"/>
    <p:sldId id="312" r:id="rId25"/>
    <p:sldId id="3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 Butine" initials="TB" lastIdx="1" clrIdx="0">
    <p:extLst>
      <p:ext uri="{19B8F6BF-5375-455C-9EA6-DF929625EA0E}">
        <p15:presenceInfo xmlns:p15="http://schemas.microsoft.com/office/powerpoint/2012/main" userId="967bb4ee57205a5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61" autoAdjust="0"/>
    <p:restoredTop sz="61878" autoAdjust="0"/>
  </p:normalViewPr>
  <p:slideViewPr>
    <p:cSldViewPr snapToGrid="0">
      <p:cViewPr varScale="1">
        <p:scale>
          <a:sx n="38" d="100"/>
          <a:sy n="38" d="100"/>
        </p:scale>
        <p:origin x="936"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AD1FB3-3EC4-41E1-A88F-C012411614D1}" type="datetimeFigureOut">
              <a:rPr lang="en-US" smtClean="0"/>
              <a:t>3/30/2021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4E9BAE-5637-4B53-99C5-832D44B86145}" type="slidenum">
              <a:rPr lang="en-US" smtClean="0"/>
              <a:t>‹#›</a:t>
            </a:fld>
            <a:endParaRPr lang="en-US"/>
          </a:p>
        </p:txBody>
      </p:sp>
    </p:spTree>
    <p:extLst>
      <p:ext uri="{BB962C8B-B14F-4D97-AF65-F5344CB8AC3E}">
        <p14:creationId xmlns:p14="http://schemas.microsoft.com/office/powerpoint/2010/main" val="3310909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watereducation.org/aquapedia/mexico-and-colorado-river-water" TargetMode="External"/><Relationship Id="rId3" Type="http://schemas.openxmlformats.org/officeDocument/2006/relationships/hyperlink" Target="https://r.search.yahoo.com/_ylt=AwrWjWIGomhfr2gAfhAPxQt.;_ylu=Y29sbwNncTEEcG9zAzEEdnRpZANDMDY3M18xBHNlYwNzcg--/RV=2/RE=1600721543/RO=10/RU=https%3a%2f%2fwww.treeflow.info%2f/RK=2/RS=slXWZwfxJUFdZW.aBCtXMGaRoRc-" TargetMode="External"/><Relationship Id="rId7" Type="http://schemas.openxmlformats.org/officeDocument/2006/relationships/hyperlink" Target="http://www.swhydro.arizona.edu/archive/V4_N2/feature4.pdf"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cpr.org/2019/04/07/researchers-study-reservoir-evaporation-for-better-budgeting-of-colorado-river-water/" TargetMode="External"/><Relationship Id="rId5" Type="http://schemas.openxmlformats.org/officeDocument/2006/relationships/hyperlink" Target="https://bouldercityreview.com/news/researchers-study-true-scale-of-evaporation-at-lakes-mead-powell-51822/" TargetMode="External"/><Relationship Id="rId10" Type="http://schemas.openxmlformats.org/officeDocument/2006/relationships/hyperlink" Target="https://www.hppr.org/post/colorado-river-showdown-looming-let-posturing-begin" TargetMode="External"/><Relationship Id="rId4" Type="http://schemas.openxmlformats.org/officeDocument/2006/relationships/hyperlink" Target="https://www.colorado.edu/today/2015/12/28/reservoir-evaporation-big-challenge-water-managers-west" TargetMode="External"/><Relationship Id="rId9" Type="http://schemas.openxmlformats.org/officeDocument/2006/relationships/hyperlink" Target="https://waterkeeper.org/news/native-american-water-right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Presentation intro</a:t>
            </a:r>
          </a:p>
          <a:p>
            <a:pPr marL="171450" indent="-171450">
              <a:buFont typeface="Arial" panose="020B0604020202020204" pitchFamily="34" charset="0"/>
              <a:buChar char="•"/>
            </a:pPr>
            <a:r>
              <a:rPr lang="en-US" dirty="0"/>
              <a:t>Thank you for your interest in our water and joining this discussion.</a:t>
            </a:r>
          </a:p>
          <a:p>
            <a:pPr marL="171450" indent="-171450">
              <a:buFont typeface="Arial" panose="020B0604020202020204" pitchFamily="34" charset="0"/>
              <a:buChar char="•"/>
            </a:pPr>
            <a:r>
              <a:rPr lang="en-US" dirty="0"/>
              <a:t>I’m Tom Butine, and I’m the board president of Conserve Southwest Utah.</a:t>
            </a:r>
          </a:p>
          <a:p>
            <a:pPr marL="171450" indent="-171450">
              <a:buFont typeface="Arial" panose="020B0604020202020204" pitchFamily="34" charset="0"/>
              <a:buChar char="•"/>
            </a:pPr>
            <a:r>
              <a:rPr lang="en-US" dirty="0"/>
              <a:t>My education and career has been mostly STEM with management and finance mixed, all in aerospace, not remotely related to environmental work.  </a:t>
            </a:r>
          </a:p>
          <a:p>
            <a:pPr marL="171450" indent="-171450">
              <a:buFont typeface="Arial" panose="020B0604020202020204" pitchFamily="34" charset="0"/>
              <a:buChar char="•"/>
            </a:pPr>
            <a:r>
              <a:rPr lang="en-US" dirty="0"/>
              <a:t>Conservation and interest in the environment come by avocation and personal experience since I was a little kid. </a:t>
            </a:r>
          </a:p>
          <a:p>
            <a:pPr marL="171450" indent="-171450">
              <a:buFont typeface="Arial" panose="020B0604020202020204" pitchFamily="34" charset="0"/>
              <a:buChar char="•"/>
            </a:pPr>
            <a:r>
              <a:rPr lang="en-US" dirty="0"/>
              <a:t>I stumbled into this volunteer job as board president of Conserve Southwest Utah by happenstance. </a:t>
            </a:r>
          </a:p>
          <a:p>
            <a:pPr marL="171450" indent="-171450">
              <a:buFont typeface="Arial" panose="020B0604020202020204" pitchFamily="34" charset="0"/>
              <a:buChar char="•"/>
            </a:pPr>
            <a:r>
              <a:rPr lang="en-US" dirty="0"/>
              <a:t>I’ve learned about conservation in Utah informally, using my background in research and analysis.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 haven’t given a presentation on water in a couple years, and found I had to make a new one for you. Hopefully I can use it more than once.</a:t>
            </a:r>
          </a:p>
          <a:p>
            <a:pPr marL="171450" indent="-171450">
              <a:buFont typeface="Arial" panose="020B0604020202020204" pitchFamily="34" charset="0"/>
              <a:buChar char="•"/>
            </a:pPr>
            <a:r>
              <a:rPr lang="en-US" dirty="0"/>
              <a:t>You’re about to learn that I’m not a communications professional, but I’ll do my best to present a rather complicated story in an understandable way.</a:t>
            </a:r>
          </a:p>
        </p:txBody>
      </p:sp>
      <p:sp>
        <p:nvSpPr>
          <p:cNvPr id="4" name="Slide Number Placeholder 3"/>
          <p:cNvSpPr>
            <a:spLocks noGrp="1"/>
          </p:cNvSpPr>
          <p:nvPr>
            <p:ph type="sldNum" sz="quarter" idx="5"/>
          </p:nvPr>
        </p:nvSpPr>
        <p:spPr/>
        <p:txBody>
          <a:bodyPr/>
          <a:lstStyle/>
          <a:p>
            <a:fld id="{EC4E9BAE-5637-4B53-99C5-832D44B86145}" type="slidenum">
              <a:rPr lang="en-US" smtClean="0"/>
              <a:t>1</a:t>
            </a:fld>
            <a:endParaRPr lang="en-US"/>
          </a:p>
        </p:txBody>
      </p:sp>
    </p:spTree>
    <p:extLst>
      <p:ext uri="{BB962C8B-B14F-4D97-AF65-F5344CB8AC3E}">
        <p14:creationId xmlns:p14="http://schemas.microsoft.com/office/powerpoint/2010/main" val="4135743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4345F56-FB0E-4D16-91A9-C4187A825AF8}"/>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B047D29C-0E60-486B-8B96-0E0AF419B2CF}"/>
              </a:ext>
            </a:extLst>
          </p:cNvPr>
          <p:cNvSpPr>
            <a:spLocks noGrp="1" noChangeArrowheads="1"/>
          </p:cNvSpPr>
          <p:nvPr>
            <p:ph type="body" idx="1"/>
          </p:nvPr>
        </p:nvSpPr>
        <p:spPr/>
        <p:txBody>
          <a:bodyPr/>
          <a:lstStyle/>
          <a:p>
            <a:pPr>
              <a:defRPr/>
            </a:pPr>
            <a:endParaRPr lang="en-US" altLang="en-US" dirty="0"/>
          </a:p>
        </p:txBody>
      </p:sp>
      <p:sp>
        <p:nvSpPr>
          <p:cNvPr id="7172" name="Slide Number Placeholder 3">
            <a:extLst>
              <a:ext uri="{FF2B5EF4-FFF2-40B4-BE49-F238E27FC236}">
                <a16:creationId xmlns:a16="http://schemas.microsoft.com/office/drawing/2014/main" id="{5FEFC7A5-C000-4491-B001-EEF224941E79}"/>
              </a:ext>
            </a:extLst>
          </p:cNvPr>
          <p:cNvSpPr>
            <a:spLocks noGrp="1"/>
          </p:cNvSpPr>
          <p:nvPr>
            <p:ph type="sldNum" sz="quarter" idx="5"/>
          </p:nvPr>
        </p:nvSpPr>
        <p:spPr>
          <a:noFill/>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CD0886-863C-40FF-9C20-7FE122F000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5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4345F56-FB0E-4D16-91A9-C4187A825AF8}"/>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B047D29C-0E60-486B-8B96-0E0AF419B2CF}"/>
              </a:ext>
            </a:extLst>
          </p:cNvPr>
          <p:cNvSpPr>
            <a:spLocks noGrp="1" noChangeArrowheads="1"/>
          </p:cNvSpPr>
          <p:nvPr>
            <p:ph type="body" idx="1"/>
          </p:nvPr>
        </p:nvSpPr>
        <p:spPr/>
        <p:txBody>
          <a:bodyPr/>
          <a:lstStyle/>
          <a:p>
            <a:pPr>
              <a:defRPr/>
            </a:pPr>
            <a:r>
              <a:rPr lang="en-US" altLang="en-US" dirty="0"/>
              <a:t>Trace the river and the features</a:t>
            </a:r>
          </a:p>
          <a:p>
            <a:pPr>
              <a:defRPr/>
            </a:pPr>
            <a:endParaRPr lang="en-US" altLang="en-US" dirty="0"/>
          </a:p>
          <a:p>
            <a:pPr>
              <a:defRPr/>
            </a:pPr>
            <a:r>
              <a:rPr lang="en-US" altLang="en-US" dirty="0"/>
              <a:t>UB has used a constant 4 MAFY for the past 40 years, even with the huge growth</a:t>
            </a:r>
          </a:p>
          <a:p>
            <a:pPr>
              <a:defRPr/>
            </a:pPr>
            <a:r>
              <a:rPr lang="en-US" altLang="en-US" dirty="0"/>
              <a:t>LB has used 8-10, but has recently seen the future, and cut way back, even with their huge growth</a:t>
            </a:r>
          </a:p>
        </p:txBody>
      </p:sp>
      <p:sp>
        <p:nvSpPr>
          <p:cNvPr id="7172" name="Slide Number Placeholder 3">
            <a:extLst>
              <a:ext uri="{FF2B5EF4-FFF2-40B4-BE49-F238E27FC236}">
                <a16:creationId xmlns:a16="http://schemas.microsoft.com/office/drawing/2014/main" id="{5FEFC7A5-C000-4491-B001-EEF224941E79}"/>
              </a:ext>
            </a:extLst>
          </p:cNvPr>
          <p:cNvSpPr>
            <a:spLocks noGrp="1"/>
          </p:cNvSpPr>
          <p:nvPr>
            <p:ph type="sldNum" sz="quarter" idx="5"/>
          </p:nvPr>
        </p:nvSpPr>
        <p:spPr>
          <a:noFill/>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CD0886-863C-40FF-9C20-7FE122F000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3412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4345F56-FB0E-4D16-91A9-C4187A825AF8}"/>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B047D29C-0E60-486B-8B96-0E0AF419B2CF}"/>
              </a:ext>
            </a:extLst>
          </p:cNvPr>
          <p:cNvSpPr>
            <a:spLocks noGrp="1" noChangeArrowheads="1"/>
          </p:cNvSpPr>
          <p:nvPr>
            <p:ph type="body" idx="1"/>
          </p:nvPr>
        </p:nvSpPr>
        <p:spPr/>
        <p:txBody>
          <a:bodyPr/>
          <a:lstStyle/>
          <a:p>
            <a:pPr marL="57150" marR="0" indent="-57150">
              <a:spcBef>
                <a:spcPts val="0"/>
              </a:spcBef>
              <a:spcAft>
                <a:spcPts val="0"/>
              </a:spcAft>
            </a:pPr>
            <a:r>
              <a:rPr lang="en-US" sz="4000" dirty="0">
                <a:effectLst/>
                <a:latin typeface="Times New Roman" panose="02020603050405020304" pitchFamily="18" charset="0"/>
                <a:ea typeface="Calibri" panose="020F0502020204030204" pitchFamily="34" charset="0"/>
                <a:cs typeface="Calibri" panose="020F0502020204030204" pitchFamily="34" charset="0"/>
              </a:rPr>
              <a:t>The Compact sets up a competition between states: over-allocate, and see who can grow the fastest and claim the most water.  </a:t>
            </a:r>
          </a:p>
          <a:p>
            <a:pPr marL="57150" marR="0" indent="-57150">
              <a:spcBef>
                <a:spcPts val="0"/>
              </a:spcBef>
              <a:spcAft>
                <a:spcPts val="0"/>
              </a:spcAft>
            </a:pPr>
            <a:endParaRPr lang="en-US" sz="4000" dirty="0">
              <a:effectLst/>
              <a:latin typeface="Times New Roman" panose="02020603050405020304" pitchFamily="18" charset="0"/>
              <a:ea typeface="Calibri" panose="020F0502020204030204" pitchFamily="34" charset="0"/>
              <a:cs typeface="Calibri" panose="020F0502020204030204" pitchFamily="34" charset="0"/>
            </a:endParaRPr>
          </a:p>
          <a:p>
            <a:pPr marL="57150" marR="0" indent="-57150">
              <a:spcBef>
                <a:spcPts val="0"/>
              </a:spcBef>
              <a:spcAft>
                <a:spcPts val="0"/>
              </a:spcAft>
            </a:pPr>
            <a:r>
              <a:rPr lang="en-US" sz="4000" dirty="0">
                <a:effectLst/>
                <a:latin typeface="Times New Roman" panose="02020603050405020304" pitchFamily="18" charset="0"/>
                <a:ea typeface="Calibri" panose="020F0502020204030204" pitchFamily="34" charset="0"/>
                <a:cs typeface="Calibri" panose="020F0502020204030204" pitchFamily="34" charset="0"/>
              </a:rPr>
              <a:t>Footnotes</a:t>
            </a:r>
            <a:endParaRPr lang="en-US" sz="4000" baseline="30000" dirty="0">
              <a:effectLst/>
              <a:latin typeface="Times New Roman" panose="02020603050405020304" pitchFamily="18" charset="0"/>
              <a:ea typeface="Calibri" panose="020F0502020204030204" pitchFamily="34" charset="0"/>
              <a:cs typeface="Calibri" panose="020F0502020204030204" pitchFamily="34" charset="0"/>
            </a:endParaRPr>
          </a:p>
          <a:p>
            <a:pPr marL="342900" marR="0" indent="-342900">
              <a:lnSpc>
                <a:spcPct val="107000"/>
              </a:lnSpc>
              <a:spcBef>
                <a:spcPts val="0"/>
              </a:spcBef>
              <a:spcAft>
                <a:spcPts val="0"/>
              </a:spcAft>
              <a:buFont typeface="+mj-lt"/>
              <a:buAutoNum type="arabicPeriod"/>
            </a:pPr>
            <a:r>
              <a:rPr lang="en-US" sz="2800" kern="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The Compact Commissioners ignored scientific inputs at the time that suggested historical flows were well below 18 MAFY, closer to 14.  Scientific studies based on over 600 years of tree-ring data (“Colorado River Flow at Lees Ferry, CO”, Stockton and Jacoby, 1997, TreeFlow, </a:t>
            </a:r>
            <a:r>
              <a:rPr lang="en-US" sz="2800" u="sng" kern="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hlinkClick r:id="rId3"/>
              </a:rPr>
              <a:t>htpps://www.treflow.info/context/upper-colorado</a:t>
            </a:r>
            <a:r>
              <a:rPr lang="en-US" sz="2800" kern="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see Fig 5, Science Be Dammed, Kuhn and Fleck, 2019, pg. 185) indicate 13.5, with high standard deviation and frequent mega-droughts.</a:t>
            </a:r>
          </a:p>
          <a:p>
            <a:pPr marL="342900" marR="0" indent="-342900">
              <a:lnSpc>
                <a:spcPct val="107000"/>
              </a:lnSpc>
              <a:spcBef>
                <a:spcPts val="0"/>
              </a:spcBef>
              <a:spcAft>
                <a:spcPts val="0"/>
              </a:spcAft>
              <a:buFont typeface="+mj-lt"/>
              <a:buAutoNum type="arabicPeriod"/>
            </a:pPr>
            <a:r>
              <a:rPr lang="en-US" sz="2800" kern="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Climate change’s impact on river flows is uncertain, but studies indicate ~10% decrease per </a:t>
            </a:r>
            <a:r>
              <a:rPr lang="en-US" sz="2800" kern="1200" baseline="300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o</a:t>
            </a:r>
            <a:r>
              <a:rPr lang="en-US" sz="2800" kern="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C average temperature increase.  This could result in a 19-31% decrease by 2050.  See “Colorado River Flow Dwindles as Warming-Driven Loss of Reflective Snow Energizes Evaporation”, Mille and Dunne, Science, Feb 2020; Haste of Global Warming Trend Opposed, Philip Shabecoff, 1983, New York Times; Science Be Dammed, Kuhn and Fleck, 2019, pg. 189.  Historically under-estimated impacts indicate we should err on the conservative side: 30%.</a:t>
            </a:r>
            <a:endParaRPr lang="en-US" sz="2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Font typeface="+mj-lt"/>
              <a:buAutoNum type="arabicPeriod"/>
            </a:pPr>
            <a:r>
              <a:rPr lang="en-US" sz="2800" kern="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Includes evaporation from the reservoirs and the river itself.  Estimates for losses in Lakes Mead and Powell are in the range of .5 - .7 MAFY (</a:t>
            </a:r>
            <a:r>
              <a:rPr lang="en-US" sz="2800" u="sng" kern="1200" dirty="0">
                <a:solidFill>
                  <a:srgbClr val="0563C1"/>
                </a:solidFill>
                <a:effectLst/>
                <a:latin typeface="Times New Roman" panose="02020603050405020304" pitchFamily="18" charset="0"/>
                <a:ea typeface="Calibri" panose="020F0502020204030204" pitchFamily="34" charset="0"/>
                <a:cs typeface="Calibri" panose="020F0502020204030204" pitchFamily="34" charset="0"/>
                <a:hlinkClick r:id="rId4"/>
              </a:rPr>
              <a:t>https://www.colorado.edu/today/2015/12/28/reservoir-evaporation-big-challenge-water-managers-west</a:t>
            </a:r>
            <a:r>
              <a:rPr lang="en-US" sz="2800" kern="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2800" u="sng" kern="1200" dirty="0">
                <a:solidFill>
                  <a:srgbClr val="0563C1"/>
                </a:solidFill>
                <a:effectLst/>
                <a:latin typeface="Times New Roman" panose="02020603050405020304" pitchFamily="18" charset="0"/>
                <a:ea typeface="Calibri" panose="020F0502020204030204" pitchFamily="34" charset="0"/>
                <a:cs typeface="Calibri" panose="020F0502020204030204" pitchFamily="34" charset="0"/>
                <a:hlinkClick r:id="rId5"/>
              </a:rPr>
              <a:t>https://bouldercityreview.com/news/researchers-study-true-scale-of-evaporation-at-lakes-mead-powell-51822/</a:t>
            </a:r>
            <a:r>
              <a:rPr lang="en-US" sz="2800" kern="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2800" u="sng" kern="1200" dirty="0">
                <a:solidFill>
                  <a:srgbClr val="0563C1"/>
                </a:solidFill>
                <a:effectLst/>
                <a:latin typeface="Times New Roman" panose="02020603050405020304" pitchFamily="18" charset="0"/>
                <a:ea typeface="Calibri" panose="020F0502020204030204" pitchFamily="34" charset="0"/>
                <a:cs typeface="Calibri" panose="020F0502020204030204" pitchFamily="34" charset="0"/>
                <a:hlinkClick r:id="rId6"/>
              </a:rPr>
              <a:t>https://www.cpr.org/2019/04/07/researchers-study-reservoir-evaporation-for-better-budgeting-of-colorado-river-water/</a:t>
            </a:r>
            <a:r>
              <a:rPr lang="en-US" sz="2800" kern="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2800" u="sng" kern="1200" dirty="0">
                <a:solidFill>
                  <a:srgbClr val="0563C1"/>
                </a:solidFill>
                <a:effectLst/>
                <a:latin typeface="Times New Roman" panose="02020603050405020304" pitchFamily="18" charset="0"/>
                <a:ea typeface="Calibri" panose="020F0502020204030204" pitchFamily="34" charset="0"/>
                <a:cs typeface="Calibri" panose="020F0502020204030204" pitchFamily="34" charset="0"/>
                <a:hlinkClick r:id="rId7"/>
              </a:rPr>
              <a:t>http://www.swhydro.arizona.edu/archive/V4_N2/feature4.pdf</a:t>
            </a:r>
            <a:r>
              <a:rPr lang="en-US" sz="2800" u="sng" kern="1200" dirty="0">
                <a:solidFill>
                  <a:srgbClr val="0563C1"/>
                </a:solidFill>
                <a:effectLst/>
                <a:latin typeface="Times New Roman" panose="02020603050405020304" pitchFamily="18" charset="0"/>
                <a:ea typeface="Calibri" panose="020F0502020204030204" pitchFamily="34" charset="0"/>
                <a:cs typeface="Calibri" panose="020F0502020204030204" pitchFamily="34" charset="0"/>
              </a:rPr>
              <a:t>) </a:t>
            </a:r>
            <a:r>
              <a:rPr lang="en-US" sz="2800" kern="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the many other smaller reservoirs could lose half that much cumulatively.</a:t>
            </a:r>
            <a:endParaRPr lang="en-US" sz="2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Font typeface="+mj-lt"/>
              <a:buAutoNum type="arabicPeriod"/>
            </a:pPr>
            <a:r>
              <a:rPr lang="en-US" sz="2800" kern="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Humans have taken as much water from the ecosystem as they can, as evidenced by dry river delta at the Gulf of California.  Restoring it could take as little as 0.1 MAFY (see “Where the Water Goes” by Owen, page 225), but there is no plan to do so.</a:t>
            </a:r>
            <a:endParaRPr lang="en-US" sz="2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Font typeface="+mj-lt"/>
              <a:buAutoNum type="arabicPeriod"/>
            </a:pPr>
            <a:r>
              <a:rPr lang="en-US" sz="2800" kern="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Per the 1944 treaty, Mexico’s allocation is 1.5 MAFY.  Per a 1963 agreement, Lower Basin tribal allocation is 0.9 MAFY.  Upper Basin tribal allocations are in dispute but are 2-5 MAFY. Illogically, the Compact has left it up to the states to address tribal rights within each state.  Utah has repeatedly failed to adjudicate tribal rights within the state. The assumption here is that it could be negotiated to 3 MAFY, but nothing is clear (</a:t>
            </a:r>
            <a:r>
              <a:rPr lang="en-US" sz="2800" u="sng" kern="1200" dirty="0">
                <a:solidFill>
                  <a:srgbClr val="0563C1"/>
                </a:solidFill>
                <a:effectLst/>
                <a:latin typeface="Times New Roman" panose="02020603050405020304" pitchFamily="18" charset="0"/>
                <a:ea typeface="Calibri" panose="020F0502020204030204" pitchFamily="34" charset="0"/>
                <a:cs typeface="Calibri" panose="020F0502020204030204" pitchFamily="34" charset="0"/>
                <a:hlinkClick r:id="rId8"/>
              </a:rPr>
              <a:t>https://www.watereducation.org/aquapedia/mexico-and-colorado-river-water</a:t>
            </a:r>
            <a:r>
              <a:rPr lang="en-US" sz="2800" kern="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en-US" sz="2800" u="sng" kern="1200" dirty="0">
                <a:solidFill>
                  <a:srgbClr val="0563C1"/>
                </a:solidFill>
                <a:effectLst/>
                <a:latin typeface="Times New Roman" panose="02020603050405020304" pitchFamily="18" charset="0"/>
                <a:ea typeface="Calibri" panose="020F0502020204030204" pitchFamily="34" charset="0"/>
                <a:cs typeface="Calibri" panose="020F0502020204030204" pitchFamily="34" charset="0"/>
                <a:hlinkClick r:id="rId9"/>
              </a:rPr>
              <a:t>https://waterkeeper.org/news/native-american-water-rights/</a:t>
            </a:r>
            <a:r>
              <a:rPr lang="en-US" sz="2800" kern="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Tribes don’t have the financing to build a pipeline like the LPP to access their water.</a:t>
            </a:r>
          </a:p>
          <a:p>
            <a:pPr marL="342900" marR="0" indent="-342900">
              <a:lnSpc>
                <a:spcPct val="107000"/>
              </a:lnSpc>
              <a:spcBef>
                <a:spcPts val="0"/>
              </a:spcBef>
              <a:spcAft>
                <a:spcPts val="0"/>
              </a:spcAft>
              <a:buFont typeface="+mj-lt"/>
              <a:buAutoNum type="arabicPeriod"/>
            </a:pPr>
            <a:r>
              <a:rPr lang="en-US" sz="2800" kern="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It was originally thought that splitting 15 MAFY between the 2 basins (7.5 each), leaving 3-5 for Mexico and the Tribes, would be sustainable.  That has not been proven incorrect.</a:t>
            </a:r>
            <a:endParaRPr lang="en-US" sz="2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Font typeface="+mj-lt"/>
              <a:buAutoNum type="arabicPeriod"/>
            </a:pPr>
            <a:r>
              <a:rPr lang="en-US" sz="2800" kern="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The Lower Basin is allocated a fixed 75 MAFY/10 </a:t>
            </a:r>
            <a:r>
              <a:rPr lang="en-US" sz="2800" kern="1200" dirty="0"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yrs</a:t>
            </a:r>
            <a:r>
              <a:rPr lang="en-US" sz="2800" kern="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(7.5 MAFY/yr average).  It clearly is not sustainable.  </a:t>
            </a:r>
            <a:endParaRPr lang="en-US" sz="2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Font typeface="+mj-lt"/>
              <a:buAutoNum type="arabicPeriod"/>
            </a:pPr>
            <a:r>
              <a:rPr lang="en-US" sz="2800" kern="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By negotiation, the Upper Basin does not have a fixed share: it gets whatever is left over after the LB gets their allocation.  Its estimate was reduced to 6 MAFY in the 1960s by agreement as it became apparent the river flows were lower than expected, but, again, that is not guaranteed.  Considering the new reality of the river’s flow, the LB will not be able to get their 7.5 MAFY allocation and the UB would get none.  This is not a practical situation. A 50:50 split is assumed here, but may be over-optimistic for the Upper Basin considering the Lower Basin uses more now, would have more impact under reductions, and has more political power.  Utah’s new Colorado River Authority will be challenged in protecting as much current use as possible, much less adding the LPP.  The stated purpose of the Authority seems unrealistic (see the “Utah” paragraph in </a:t>
            </a:r>
            <a:r>
              <a:rPr lang="en-US" sz="2800" u="sng" kern="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hlinkClick r:id="rId10"/>
              </a:rPr>
              <a:t>https://www.hppr.org/post/colorado-river-showdown-looming-let-posturing-begin</a:t>
            </a:r>
            <a:r>
              <a:rPr lang="en-US" sz="2800" kern="1200"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28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Font typeface="+mj-lt"/>
              <a:buAutoNum type="arabicPeriod"/>
            </a:pPr>
            <a:r>
              <a:rPr lang="en-US" sz="2800" kern="12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29% of the Upper Basin’s variable/not guaranteed flow, as agreed by the Upper Basin.</a:t>
            </a:r>
            <a:endParaRPr lang="en-US" sz="28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indent="-342900">
              <a:lnSpc>
                <a:spcPct val="107000"/>
              </a:lnSpc>
              <a:spcBef>
                <a:spcPts val="0"/>
              </a:spcBef>
              <a:spcAft>
                <a:spcPts val="0"/>
              </a:spcAft>
              <a:buFont typeface="+mj-lt"/>
              <a:buAutoNum type="arabicPeriod"/>
            </a:pPr>
            <a:r>
              <a:rPr lang="en-US" sz="2800" kern="12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As reported by the Utah DWRe.</a:t>
            </a:r>
            <a:endParaRPr lang="en-US" sz="28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indent="-342900">
              <a:lnSpc>
                <a:spcPct val="107000"/>
              </a:lnSpc>
              <a:spcBef>
                <a:spcPts val="0"/>
              </a:spcBef>
              <a:spcAft>
                <a:spcPts val="0"/>
              </a:spcAft>
              <a:buFont typeface="+mj-lt"/>
              <a:buAutoNum type="arabicPeriod"/>
            </a:pPr>
            <a:r>
              <a:rPr lang="en-US" sz="2800" kern="12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 simple subtraction, indicating Utah must reduce its current use by 25% (which is 3x the LPP’s capacity), never mind adding the LPP or planned uses by any other senior water rights.</a:t>
            </a:r>
            <a:endParaRPr lang="en-US" sz="2800" kern="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indent="-342900">
              <a:lnSpc>
                <a:spcPct val="107000"/>
              </a:lnSpc>
              <a:spcBef>
                <a:spcPts val="0"/>
              </a:spcBef>
              <a:spcAft>
                <a:spcPts val="0"/>
              </a:spcAft>
              <a:buFont typeface="+mj-lt"/>
              <a:buAutoNum type="arabicPeriod"/>
            </a:pPr>
            <a:r>
              <a:rPr lang="en-US" sz="2800" kern="12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The LPP could only carry water if there is a massive re-allocation within Utah of senior water rights.  The is no concept, process or plan to do this.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114300" marR="0" indent="-114300">
              <a:spcBef>
                <a:spcPts val="0"/>
              </a:spcBef>
              <a:spcAft>
                <a:spcPts val="0"/>
              </a:spcAft>
            </a:pPr>
            <a:endParaRPr lang="en-US" altLang="en-US" sz="700" dirty="0"/>
          </a:p>
        </p:txBody>
      </p:sp>
      <p:sp>
        <p:nvSpPr>
          <p:cNvPr id="7172" name="Slide Number Placeholder 3">
            <a:extLst>
              <a:ext uri="{FF2B5EF4-FFF2-40B4-BE49-F238E27FC236}">
                <a16:creationId xmlns:a16="http://schemas.microsoft.com/office/drawing/2014/main" id="{5FEFC7A5-C000-4491-B001-EEF224941E79}"/>
              </a:ext>
            </a:extLst>
          </p:cNvPr>
          <p:cNvSpPr>
            <a:spLocks noGrp="1"/>
          </p:cNvSpPr>
          <p:nvPr>
            <p:ph type="sldNum" sz="quarter" idx="5"/>
          </p:nvPr>
        </p:nvSpPr>
        <p:spPr>
          <a:noFill/>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CD0886-863C-40FF-9C20-7FE122F000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48390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4345F56-FB0E-4D16-91A9-C4187A825AF8}"/>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B047D29C-0E60-486B-8B96-0E0AF419B2CF}"/>
              </a:ext>
            </a:extLst>
          </p:cNvPr>
          <p:cNvSpPr>
            <a:spLocks noGrp="1" noChangeArrowheads="1"/>
          </p:cNvSpPr>
          <p:nvPr>
            <p:ph type="body" idx="1"/>
          </p:nvPr>
        </p:nvSpPr>
        <p:spPr/>
        <p:txBody>
          <a:bodyPr/>
          <a:lstStyle/>
          <a:p>
            <a:pPr marL="57150" marR="0" indent="-57150">
              <a:spcBef>
                <a:spcPts val="0"/>
              </a:spcBef>
              <a:spcAft>
                <a:spcPts val="0"/>
              </a:spcAft>
            </a:pPr>
            <a:r>
              <a:rPr lang="en-US" sz="2800" dirty="0">
                <a:effectLst/>
                <a:latin typeface="Times New Roman" panose="02020603050405020304" pitchFamily="18" charset="0"/>
                <a:ea typeface="Calibri" panose="020F0502020204030204" pitchFamily="34" charset="0"/>
                <a:cs typeface="Calibri" panose="020F0502020204030204" pitchFamily="34" charset="0"/>
              </a:rPr>
              <a:t>Footnote</a:t>
            </a:r>
          </a:p>
          <a:p>
            <a:pPr marL="57150" marR="0" indent="-57150">
              <a:spcBef>
                <a:spcPts val="0"/>
              </a:spcBef>
              <a:spcAft>
                <a:spcPts val="0"/>
              </a:spcAft>
            </a:pPr>
            <a:r>
              <a:rPr lang="en-US" sz="2800" dirty="0">
                <a:effectLst/>
                <a:latin typeface="Times New Roman" panose="02020603050405020304" pitchFamily="18" charset="0"/>
                <a:ea typeface="Calibri" panose="020F0502020204030204" pitchFamily="34" charset="0"/>
                <a:cs typeface="Calibri" panose="020F0502020204030204" pitchFamily="34" charset="0"/>
              </a:rPr>
              <a:t>1. From Utah’s own experts on the river: https://qcnr.usu.edu/coloradoriver/futures</a:t>
            </a:r>
          </a:p>
          <a:p>
            <a:pPr marL="57150" marR="0" indent="-57150">
              <a:spcBef>
                <a:spcPts val="0"/>
              </a:spcBef>
              <a:spcAft>
                <a:spcPts val="0"/>
              </a:spcAft>
            </a:pPr>
            <a:endParaRPr lang="en-US" altLang="en-US" sz="2800" dirty="0">
              <a:effectLst/>
              <a:latin typeface="Times New Roman" panose="02020603050405020304" pitchFamily="18" charset="0"/>
              <a:cs typeface="Calibri" panose="020F0502020204030204" pitchFamily="34" charset="0"/>
            </a:endParaRPr>
          </a:p>
          <a:p>
            <a:pPr marL="57150" marR="0" indent="-57150">
              <a:spcBef>
                <a:spcPts val="0"/>
              </a:spcBef>
              <a:spcAft>
                <a:spcPts val="0"/>
              </a:spcAft>
            </a:pPr>
            <a:r>
              <a:rPr lang="en-US" altLang="en-US" sz="2800" dirty="0">
                <a:effectLst/>
                <a:latin typeface="Times New Roman" panose="02020603050405020304" pitchFamily="18" charset="0"/>
                <a:cs typeface="Calibri" panose="020F0502020204030204" pitchFamily="34" charset="0"/>
              </a:rPr>
              <a:t>Selected quotes:</a:t>
            </a:r>
          </a:p>
          <a:p>
            <a:pPr marL="750887" lvl="0" indent="-514350">
              <a:buFont typeface="+mj-lt"/>
              <a:buAutoNum type="arabicPeriod"/>
            </a:pPr>
            <a:r>
              <a:rPr lang="en-US" sz="2800" dirty="0">
                <a:effectLst/>
                <a:ea typeface="Calibri" panose="020F0502020204030204" pitchFamily="34" charset="0"/>
                <a:cs typeface="Times New Roman" panose="02020603050405020304" pitchFamily="18" charset="0"/>
              </a:rPr>
              <a:t>“[T]he Colorado River water supply can be sustainably managed, even during extreme [Millennium 2000-2018] drought, </a:t>
            </a:r>
            <a:r>
              <a:rPr lang="en-US" sz="2800" b="1" u="sng" dirty="0">
                <a:effectLst/>
                <a:ea typeface="Calibri" panose="020F0502020204030204" pitchFamily="34" charset="0"/>
                <a:cs typeface="Times New Roman" panose="02020603050405020304" pitchFamily="18" charset="0"/>
              </a:rPr>
              <a:t>if future growth in Upper Basin water use is limited</a:t>
            </a:r>
            <a:r>
              <a:rPr lang="en-US" sz="2800" dirty="0">
                <a:effectLst/>
                <a:ea typeface="Calibri" panose="020F0502020204030204" pitchFamily="34" charset="0"/>
                <a:cs typeface="Times New Roman" panose="02020603050405020304" pitchFamily="18" charset="0"/>
              </a:rPr>
              <a:t>, and significantly larger shortages are applied to the Lower Basin States and Mexico than what are currently specified.”</a:t>
            </a:r>
          </a:p>
          <a:p>
            <a:pPr marL="750887" lvl="0" indent="-514350">
              <a:buFont typeface="+mj-lt"/>
              <a:buAutoNum type="arabicPeriod"/>
            </a:pPr>
            <a:endParaRPr lang="en-US" sz="2800" dirty="0">
              <a:effectLst/>
              <a:ea typeface="Calibri" panose="020F0502020204030204" pitchFamily="34" charset="0"/>
              <a:cs typeface="Times New Roman" panose="02020603050405020304" pitchFamily="18" charset="0"/>
            </a:endParaRPr>
          </a:p>
          <a:p>
            <a:pPr marL="750887" lvl="0" indent="-514350">
              <a:buFont typeface="+mj-lt"/>
              <a:buAutoNum type="arabicPeriod"/>
            </a:pPr>
            <a:r>
              <a:rPr lang="en-US" sz="2800" dirty="0">
                <a:effectLst/>
                <a:ea typeface="Calibri" panose="020F0502020204030204" pitchFamily="34" charset="0"/>
                <a:cs typeface="Times New Roman" panose="02020603050405020304" pitchFamily="18" charset="0"/>
              </a:rPr>
              <a:t>“The combined end-of-year storage of Lake Mead and Lake Powell can be maintained at current levels </a:t>
            </a:r>
            <a:r>
              <a:rPr lang="en-US" sz="2800" b="1" i="1" dirty="0">
                <a:effectLst/>
                <a:ea typeface="Calibri" panose="020F0502020204030204" pitchFamily="34" charset="0"/>
                <a:cs typeface="Times New Roman" panose="02020603050405020304" pitchFamily="18" charset="0"/>
              </a:rPr>
              <a:t>if hydrologic conditions similar to the Stress Test period (1988-2018) occur into the future</a:t>
            </a:r>
            <a:r>
              <a:rPr lang="en-US" sz="2800" dirty="0">
                <a:effectLst/>
                <a:ea typeface="Calibri" panose="020F0502020204030204" pitchFamily="34" charset="0"/>
                <a:cs typeface="Times New Roman" panose="02020603050405020304" pitchFamily="18" charset="0"/>
              </a:rPr>
              <a:t> and </a:t>
            </a:r>
            <a:r>
              <a:rPr lang="en-US" sz="2800" b="1" u="sng" dirty="0">
                <a:effectLst/>
                <a:ea typeface="Calibri" panose="020F0502020204030204" pitchFamily="34" charset="0"/>
                <a:cs typeface="Times New Roman" panose="02020603050405020304" pitchFamily="18" charset="0"/>
              </a:rPr>
              <a:t>if Upper Basin consumptive uses do not increase</a:t>
            </a:r>
            <a:r>
              <a:rPr lang="en-US" sz="2800" dirty="0">
                <a:effectLst/>
                <a:ea typeface="Calibri" panose="020F0502020204030204" pitchFamily="34" charset="0"/>
                <a:cs typeface="Times New Roman" panose="02020603050405020304" pitchFamily="18" charset="0"/>
              </a:rPr>
              <a:t>.” “However, </a:t>
            </a:r>
            <a:r>
              <a:rPr lang="en-US" sz="2800" b="1" u="sng" dirty="0">
                <a:effectLst/>
                <a:ea typeface="Calibri" panose="020F0502020204030204" pitchFamily="34" charset="0"/>
                <a:cs typeface="Times New Roman" panose="02020603050405020304" pitchFamily="18" charset="0"/>
              </a:rPr>
              <a:t>if Upper Basin consumptive uses increase</a:t>
            </a:r>
            <a:r>
              <a:rPr lang="en-US" sz="2800" dirty="0">
                <a:effectLst/>
                <a:ea typeface="Calibri" panose="020F0502020204030204" pitchFamily="34" charset="0"/>
                <a:cs typeface="Times New Roman" panose="02020603050405020304" pitchFamily="18" charset="0"/>
              </a:rPr>
              <a:t> according to the 2007 Upper Colorado River Commission future depletion schedule, then the Stress Test conditions will result in a </a:t>
            </a:r>
            <a:r>
              <a:rPr lang="en-US" sz="2800" b="1" u="sng" dirty="0">
                <a:effectLst/>
                <a:ea typeface="Calibri" panose="020F0502020204030204" pitchFamily="34" charset="0"/>
                <a:cs typeface="Times New Roman" panose="02020603050405020304" pitchFamily="18" charset="0"/>
              </a:rPr>
              <a:t>continuous decline of reservoir storage</a:t>
            </a:r>
            <a:r>
              <a:rPr lang="en-US" sz="2800" dirty="0">
                <a:effectLst/>
                <a:ea typeface="Calibri" panose="020F0502020204030204" pitchFamily="34" charset="0"/>
                <a:cs typeface="Times New Roman" panose="02020603050405020304" pitchFamily="18" charset="0"/>
              </a:rPr>
              <a:t>.”</a:t>
            </a:r>
          </a:p>
          <a:p>
            <a:pPr marL="57150" marR="0" indent="-57150">
              <a:spcBef>
                <a:spcPts val="0"/>
              </a:spcBef>
              <a:spcAft>
                <a:spcPts val="0"/>
              </a:spcAft>
            </a:pPr>
            <a:endParaRPr lang="en-US" altLang="en-US" sz="2800" dirty="0">
              <a:effectLst/>
              <a:latin typeface="Times New Roman" panose="02020603050405020304" pitchFamily="18" charset="0"/>
              <a:cs typeface="Calibri" panose="020F0502020204030204" pitchFamily="34" charset="0"/>
            </a:endParaRPr>
          </a:p>
          <a:p>
            <a:pPr marL="171450" marR="0" indent="-171450">
              <a:spcBef>
                <a:spcPts val="0"/>
              </a:spcBef>
              <a:spcAft>
                <a:spcPts val="0"/>
              </a:spcAft>
              <a:buFont typeface="Arial" panose="020B0604020202020204" pitchFamily="34" charset="0"/>
              <a:buChar char="•"/>
            </a:pPr>
            <a:endParaRPr lang="en-US" altLang="en-US" sz="2800" dirty="0">
              <a:effectLst/>
              <a:latin typeface="Times New Roman" panose="02020603050405020304" pitchFamily="18" charset="0"/>
              <a:cs typeface="Calibri" panose="020F0502020204030204" pitchFamily="34" charset="0"/>
            </a:endParaRPr>
          </a:p>
          <a:p>
            <a:pPr marL="0" marR="0" indent="0">
              <a:spcBef>
                <a:spcPts val="0"/>
              </a:spcBef>
              <a:spcAft>
                <a:spcPts val="0"/>
              </a:spcAft>
              <a:buFont typeface="Arial" panose="020B0604020202020204" pitchFamily="34" charset="0"/>
              <a:buNone/>
            </a:pPr>
            <a:r>
              <a:rPr lang="en-US" altLang="en-US" sz="2800" dirty="0">
                <a:effectLst/>
                <a:latin typeface="Times New Roman" panose="02020603050405020304" pitchFamily="18" charset="0"/>
                <a:cs typeface="Calibri" panose="020F0502020204030204" pitchFamily="34" charset="0"/>
              </a:rPr>
              <a:t>Our elected officials and water agencies do not want to address these facts and the data behind them.</a:t>
            </a:r>
            <a:endParaRPr lang="en-US" altLang="en-US" sz="700" dirty="0"/>
          </a:p>
        </p:txBody>
      </p:sp>
      <p:sp>
        <p:nvSpPr>
          <p:cNvPr id="7172" name="Slide Number Placeholder 3">
            <a:extLst>
              <a:ext uri="{FF2B5EF4-FFF2-40B4-BE49-F238E27FC236}">
                <a16:creationId xmlns:a16="http://schemas.microsoft.com/office/drawing/2014/main" id="{5FEFC7A5-C000-4491-B001-EEF224941E79}"/>
              </a:ext>
            </a:extLst>
          </p:cNvPr>
          <p:cNvSpPr>
            <a:spLocks noGrp="1"/>
          </p:cNvSpPr>
          <p:nvPr>
            <p:ph type="sldNum" sz="quarter" idx="5"/>
          </p:nvPr>
        </p:nvSpPr>
        <p:spPr>
          <a:noFill/>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CD0886-863C-40FF-9C20-7FE122F000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6018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4345F56-FB0E-4D16-91A9-C4187A825AF8}"/>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B047D29C-0E60-486B-8B96-0E0AF419B2CF}"/>
              </a:ext>
            </a:extLst>
          </p:cNvPr>
          <p:cNvSpPr>
            <a:spLocks noGrp="1" noChangeArrowheads="1"/>
          </p:cNvSpPr>
          <p:nvPr>
            <p:ph type="body" idx="1"/>
          </p:nvPr>
        </p:nvSpPr>
        <p:spPr/>
        <p:txBody>
          <a:bodyPr/>
          <a:lstStyle/>
          <a:p>
            <a:pPr marL="0" lvl="0" indent="0">
              <a:buFont typeface="Arial" panose="020B0604020202020204" pitchFamily="34" charset="0"/>
              <a:buNone/>
            </a:pPr>
            <a:r>
              <a:rPr lang="en-US" sz="2200" dirty="0"/>
              <a:t>Utah’s system of water rights was established in an era of subsistence agriculture, using the concept of “Prior Appropriate”, just like most of the West (different from the East): “first in time, first in right”.</a:t>
            </a:r>
          </a:p>
          <a:p>
            <a:pPr marL="0" lvl="0" indent="0">
              <a:buFont typeface="Arial" panose="020B0604020202020204" pitchFamily="34" charset="0"/>
              <a:buNone/>
            </a:pPr>
            <a:endParaRPr lang="en-US" sz="2200" dirty="0"/>
          </a:p>
          <a:p>
            <a:pPr marL="0" lvl="0" indent="0">
              <a:buFont typeface="Arial" panose="020B0604020202020204" pitchFamily="34" charset="0"/>
              <a:buNone/>
            </a:pPr>
            <a:r>
              <a:rPr lang="en-US" sz="2200" dirty="0"/>
              <a:t>This doesn’t support municipal growth or wise water use.</a:t>
            </a:r>
          </a:p>
          <a:p>
            <a:pPr marL="0" lvl="0" indent="0">
              <a:buFont typeface="Arial" panose="020B0604020202020204" pitchFamily="34" charset="0"/>
              <a:buNone/>
            </a:pPr>
            <a:endParaRPr lang="en-US" sz="2200" dirty="0"/>
          </a:p>
          <a:p>
            <a:pPr marL="0" lvl="0" indent="0">
              <a:buFont typeface="Arial" panose="020B0604020202020204" pitchFamily="34" charset="0"/>
              <a:buNone/>
            </a:pPr>
            <a:r>
              <a:rPr lang="en-US" sz="2200" dirty="0"/>
              <a:t>There is no concept or mechanism or plan for a mass re-allocation of water rights.</a:t>
            </a:r>
          </a:p>
          <a:p>
            <a:pPr marL="0" lvl="0" indent="0">
              <a:buFont typeface="Arial" panose="020B0604020202020204" pitchFamily="34" charset="0"/>
              <a:buNone/>
            </a:pPr>
            <a:endParaRPr lang="en-US" sz="2200" dirty="0"/>
          </a:p>
          <a:p>
            <a:pPr marL="0" lvl="0" indent="0">
              <a:buFont typeface="Arial" panose="020B0604020202020204" pitchFamily="34" charset="0"/>
              <a:buNone/>
            </a:pPr>
            <a:r>
              <a:rPr lang="en-US" sz="2200" dirty="0"/>
              <a:t>Even if the basic state of the Colorado River was not an issue, the LPP would have to overcome senior Ag water rights</a:t>
            </a:r>
          </a:p>
          <a:p>
            <a:pPr marL="0" lvl="0" indent="0">
              <a:buFont typeface="Arial" panose="020B0604020202020204" pitchFamily="34" charset="0"/>
              <a:buNone/>
            </a:pPr>
            <a:endParaRPr lang="en-US" sz="2200" dirty="0"/>
          </a:p>
          <a:p>
            <a:pPr>
              <a:defRPr/>
            </a:pPr>
            <a:endParaRPr lang="en-US" altLang="en-US" dirty="0"/>
          </a:p>
        </p:txBody>
      </p:sp>
      <p:sp>
        <p:nvSpPr>
          <p:cNvPr id="7172" name="Slide Number Placeholder 3">
            <a:extLst>
              <a:ext uri="{FF2B5EF4-FFF2-40B4-BE49-F238E27FC236}">
                <a16:creationId xmlns:a16="http://schemas.microsoft.com/office/drawing/2014/main" id="{5FEFC7A5-C000-4491-B001-EEF224941E79}"/>
              </a:ext>
            </a:extLst>
          </p:cNvPr>
          <p:cNvSpPr>
            <a:spLocks noGrp="1"/>
          </p:cNvSpPr>
          <p:nvPr>
            <p:ph type="sldNum" sz="quarter" idx="5"/>
          </p:nvPr>
        </p:nvSpPr>
        <p:spPr>
          <a:noFill/>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CD0886-863C-40FF-9C20-7FE122F000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34896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4E9BAE-5637-4B53-99C5-832D44B86145}" type="slidenum">
              <a:rPr lang="en-US" smtClean="0"/>
              <a:t>15</a:t>
            </a:fld>
            <a:endParaRPr lang="en-US"/>
          </a:p>
        </p:txBody>
      </p:sp>
    </p:spTree>
    <p:extLst>
      <p:ext uri="{BB962C8B-B14F-4D97-AF65-F5344CB8AC3E}">
        <p14:creationId xmlns:p14="http://schemas.microsoft.com/office/powerpoint/2010/main" val="2098714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4345F56-FB0E-4D16-91A9-C4187A825AF8}"/>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B047D29C-0E60-486B-8B96-0E0AF419B2CF}"/>
              </a:ext>
            </a:extLst>
          </p:cNvPr>
          <p:cNvSpPr>
            <a:spLocks noGrp="1" noChangeArrowheads="1"/>
          </p:cNvSpPr>
          <p:nvPr>
            <p:ph type="body" idx="1"/>
          </p:nvPr>
        </p:nvSpPr>
        <p:spPr/>
        <p:txBody>
          <a:bodyPr/>
          <a:lstStyle/>
          <a:p>
            <a:pPr>
              <a:defRPr/>
            </a:pPr>
            <a:endParaRPr lang="en-US" altLang="en-US" dirty="0"/>
          </a:p>
        </p:txBody>
      </p:sp>
      <p:sp>
        <p:nvSpPr>
          <p:cNvPr id="7172" name="Slide Number Placeholder 3">
            <a:extLst>
              <a:ext uri="{FF2B5EF4-FFF2-40B4-BE49-F238E27FC236}">
                <a16:creationId xmlns:a16="http://schemas.microsoft.com/office/drawing/2014/main" id="{5FEFC7A5-C000-4491-B001-EEF224941E79}"/>
              </a:ext>
            </a:extLst>
          </p:cNvPr>
          <p:cNvSpPr>
            <a:spLocks noGrp="1"/>
          </p:cNvSpPr>
          <p:nvPr>
            <p:ph type="sldNum" sz="quarter" idx="5"/>
          </p:nvPr>
        </p:nvSpPr>
        <p:spPr>
          <a:noFill/>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CD0886-863C-40FF-9C20-7FE122F000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5019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4345F56-FB0E-4D16-91A9-C4187A825AF8}"/>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B047D29C-0E60-486B-8B96-0E0AF419B2CF}"/>
              </a:ext>
            </a:extLst>
          </p:cNvPr>
          <p:cNvSpPr>
            <a:spLocks noGrp="1" noChangeArrowheads="1"/>
          </p:cNvSpPr>
          <p:nvPr>
            <p:ph type="body" idx="1"/>
          </p:nvPr>
        </p:nvSpPr>
        <p:spPr/>
        <p:txBody>
          <a:bodyPr/>
          <a:lstStyle/>
          <a:p>
            <a:pPr>
              <a:defRPr/>
            </a:pPr>
            <a:r>
              <a:rPr lang="en-US" altLang="en-US" dirty="0"/>
              <a:t>It is </a:t>
            </a:r>
            <a:r>
              <a:rPr lang="en-US" altLang="en-US" u="sng" dirty="0"/>
              <a:t>the</a:t>
            </a:r>
            <a:r>
              <a:rPr lang="en-US" altLang="en-US" dirty="0"/>
              <a:t> proven and accepted way to set appropriate goals and to define strategies, tactics and plans to ensure they are achieved. </a:t>
            </a:r>
          </a:p>
          <a:p>
            <a:pPr>
              <a:defRPr/>
            </a:pPr>
            <a:endParaRPr lang="en-US" altLang="en-US" dirty="0"/>
          </a:p>
          <a:p>
            <a:pPr>
              <a:defRPr/>
            </a:pPr>
            <a:r>
              <a:rPr lang="en-US" altLang="en-US" dirty="0"/>
              <a:t> Plans will fail if all stakeholders are not engaged.</a:t>
            </a:r>
          </a:p>
        </p:txBody>
      </p:sp>
      <p:sp>
        <p:nvSpPr>
          <p:cNvPr id="7172" name="Slide Number Placeholder 3">
            <a:extLst>
              <a:ext uri="{FF2B5EF4-FFF2-40B4-BE49-F238E27FC236}">
                <a16:creationId xmlns:a16="http://schemas.microsoft.com/office/drawing/2014/main" id="{5FEFC7A5-C000-4491-B001-EEF224941E79}"/>
              </a:ext>
            </a:extLst>
          </p:cNvPr>
          <p:cNvSpPr>
            <a:spLocks noGrp="1"/>
          </p:cNvSpPr>
          <p:nvPr>
            <p:ph type="sldNum" sz="quarter" idx="5"/>
          </p:nvPr>
        </p:nvSpPr>
        <p:spPr>
          <a:noFill/>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CD0886-863C-40FF-9C20-7FE122F000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29125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4345F56-FB0E-4D16-91A9-C4187A825AF8}"/>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B047D29C-0E60-486B-8B96-0E0AF419B2CF}"/>
              </a:ext>
            </a:extLst>
          </p:cNvPr>
          <p:cNvSpPr>
            <a:spLocks noGrp="1" noChangeArrowheads="1"/>
          </p:cNvSpPr>
          <p:nvPr>
            <p:ph type="body" idx="1"/>
          </p:nvPr>
        </p:nvSpPr>
        <p:spPr/>
        <p:txBody>
          <a:bodyPr/>
          <a:lstStyle/>
          <a:p>
            <a:pPr>
              <a:defRPr/>
            </a:pPr>
            <a:endParaRPr lang="en-US" altLang="en-US" dirty="0"/>
          </a:p>
        </p:txBody>
      </p:sp>
      <p:sp>
        <p:nvSpPr>
          <p:cNvPr id="7172" name="Slide Number Placeholder 3">
            <a:extLst>
              <a:ext uri="{FF2B5EF4-FFF2-40B4-BE49-F238E27FC236}">
                <a16:creationId xmlns:a16="http://schemas.microsoft.com/office/drawing/2014/main" id="{5FEFC7A5-C000-4491-B001-EEF224941E79}"/>
              </a:ext>
            </a:extLst>
          </p:cNvPr>
          <p:cNvSpPr>
            <a:spLocks noGrp="1"/>
          </p:cNvSpPr>
          <p:nvPr>
            <p:ph type="sldNum" sz="quarter" idx="5"/>
          </p:nvPr>
        </p:nvSpPr>
        <p:spPr>
          <a:noFill/>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CD0886-863C-40FF-9C20-7FE122F000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7368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4345F56-FB0E-4D16-91A9-C4187A825AF8}"/>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B047D29C-0E60-486B-8B96-0E0AF419B2CF}"/>
              </a:ext>
            </a:extLst>
          </p:cNvPr>
          <p:cNvSpPr>
            <a:spLocks noGrp="1" noChangeArrowheads="1"/>
          </p:cNvSpPr>
          <p:nvPr>
            <p:ph type="body" idx="1"/>
          </p:nvPr>
        </p:nvSpPr>
        <p:spPr/>
        <p:txBody>
          <a:bodyPr/>
          <a:lstStyle/>
          <a:p>
            <a:pPr>
              <a:defRPr/>
            </a:pPr>
            <a:endParaRPr lang="en-US" altLang="en-US" dirty="0"/>
          </a:p>
        </p:txBody>
      </p:sp>
      <p:sp>
        <p:nvSpPr>
          <p:cNvPr id="7172" name="Slide Number Placeholder 3">
            <a:extLst>
              <a:ext uri="{FF2B5EF4-FFF2-40B4-BE49-F238E27FC236}">
                <a16:creationId xmlns:a16="http://schemas.microsoft.com/office/drawing/2014/main" id="{5FEFC7A5-C000-4491-B001-EEF224941E79}"/>
              </a:ext>
            </a:extLst>
          </p:cNvPr>
          <p:cNvSpPr>
            <a:spLocks noGrp="1"/>
          </p:cNvSpPr>
          <p:nvPr>
            <p:ph type="sldNum" sz="quarter" idx="5"/>
          </p:nvPr>
        </p:nvSpPr>
        <p:spPr>
          <a:noFill/>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CD0886-863C-40FF-9C20-7FE122F000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04178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4345F56-FB0E-4D16-91A9-C4187A825AF8}"/>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B047D29C-0E60-486B-8B96-0E0AF419B2CF}"/>
              </a:ext>
            </a:extLst>
          </p:cNvPr>
          <p:cNvSpPr>
            <a:spLocks noGrp="1" noChangeArrowheads="1"/>
          </p:cNvSpPr>
          <p:nvPr>
            <p:ph type="body" idx="1"/>
          </p:nvPr>
        </p:nvSpPr>
        <p:spPr/>
        <p:txBody>
          <a:bodyPr/>
          <a:lstStyle/>
          <a:p>
            <a:pPr>
              <a:defRPr/>
            </a:pPr>
            <a:r>
              <a:rPr lang="en-US" altLang="en-US" dirty="0"/>
              <a:t>So we’ve been analyzing the LPP for 15 years.</a:t>
            </a:r>
          </a:p>
        </p:txBody>
      </p:sp>
      <p:sp>
        <p:nvSpPr>
          <p:cNvPr id="7172" name="Slide Number Placeholder 3">
            <a:extLst>
              <a:ext uri="{FF2B5EF4-FFF2-40B4-BE49-F238E27FC236}">
                <a16:creationId xmlns:a16="http://schemas.microsoft.com/office/drawing/2014/main" id="{5FEFC7A5-C000-4491-B001-EEF224941E79}"/>
              </a:ext>
            </a:extLst>
          </p:cNvPr>
          <p:cNvSpPr>
            <a:spLocks noGrp="1"/>
          </p:cNvSpPr>
          <p:nvPr>
            <p:ph type="sldNum" sz="quarter" idx="5"/>
          </p:nvPr>
        </p:nvSpPr>
        <p:spPr>
          <a:noFill/>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CD0886-863C-40FF-9C20-7FE122F000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89422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4345F56-FB0E-4D16-91A9-C4187A825AF8}"/>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B047D29C-0E60-486B-8B96-0E0AF419B2CF}"/>
              </a:ext>
            </a:extLst>
          </p:cNvPr>
          <p:cNvSpPr>
            <a:spLocks noGrp="1" noChangeArrowheads="1"/>
          </p:cNvSpPr>
          <p:nvPr>
            <p:ph type="body" idx="1"/>
          </p:nvPr>
        </p:nvSpPr>
        <p:spPr/>
        <p:txBody>
          <a:bodyPr/>
          <a:lstStyle/>
          <a:p>
            <a:pPr>
              <a:defRPr/>
            </a:pPr>
            <a:endParaRPr lang="en-US" altLang="en-US" dirty="0"/>
          </a:p>
        </p:txBody>
      </p:sp>
      <p:sp>
        <p:nvSpPr>
          <p:cNvPr id="7172" name="Slide Number Placeholder 3">
            <a:extLst>
              <a:ext uri="{FF2B5EF4-FFF2-40B4-BE49-F238E27FC236}">
                <a16:creationId xmlns:a16="http://schemas.microsoft.com/office/drawing/2014/main" id="{5FEFC7A5-C000-4491-B001-EEF224941E79}"/>
              </a:ext>
            </a:extLst>
          </p:cNvPr>
          <p:cNvSpPr>
            <a:spLocks noGrp="1"/>
          </p:cNvSpPr>
          <p:nvPr>
            <p:ph type="sldNum" sz="quarter" idx="5"/>
          </p:nvPr>
        </p:nvSpPr>
        <p:spPr>
          <a:noFill/>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CD0886-863C-40FF-9C20-7FE122F000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7661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4345F56-FB0E-4D16-91A9-C4187A825AF8}"/>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B047D29C-0E60-486B-8B96-0E0AF419B2CF}"/>
              </a:ext>
            </a:extLst>
          </p:cNvPr>
          <p:cNvSpPr>
            <a:spLocks noGrp="1" noChangeArrowheads="1"/>
          </p:cNvSpPr>
          <p:nvPr>
            <p:ph type="body" idx="1"/>
          </p:nvPr>
        </p:nvSpPr>
        <p:spPr/>
        <p:txBody>
          <a:bodyPr/>
          <a:lstStyle/>
          <a:p>
            <a:pPr>
              <a:defRPr/>
            </a:pPr>
            <a:endParaRPr lang="en-US" altLang="en-US" dirty="0"/>
          </a:p>
        </p:txBody>
      </p:sp>
      <p:sp>
        <p:nvSpPr>
          <p:cNvPr id="7172" name="Slide Number Placeholder 3">
            <a:extLst>
              <a:ext uri="{FF2B5EF4-FFF2-40B4-BE49-F238E27FC236}">
                <a16:creationId xmlns:a16="http://schemas.microsoft.com/office/drawing/2014/main" id="{5FEFC7A5-C000-4491-B001-EEF224941E79}"/>
              </a:ext>
            </a:extLst>
          </p:cNvPr>
          <p:cNvSpPr>
            <a:spLocks noGrp="1"/>
          </p:cNvSpPr>
          <p:nvPr>
            <p:ph type="sldNum" sz="quarter" idx="5"/>
          </p:nvPr>
        </p:nvSpPr>
        <p:spPr>
          <a:noFill/>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CD0886-863C-40FF-9C20-7FE122F000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66906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4345F56-FB0E-4D16-91A9-C4187A825AF8}"/>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B047D29C-0E60-486B-8B96-0E0AF419B2CF}"/>
              </a:ext>
            </a:extLst>
          </p:cNvPr>
          <p:cNvSpPr>
            <a:spLocks noGrp="1" noChangeArrowheads="1"/>
          </p:cNvSpPr>
          <p:nvPr>
            <p:ph type="body" idx="1"/>
          </p:nvPr>
        </p:nvSpPr>
        <p:spPr/>
        <p:txBody>
          <a:bodyPr/>
          <a:lstStyle/>
          <a:p>
            <a:pPr>
              <a:defRPr/>
            </a:pPr>
            <a:endParaRPr lang="en-US" altLang="en-US" dirty="0"/>
          </a:p>
        </p:txBody>
      </p:sp>
      <p:sp>
        <p:nvSpPr>
          <p:cNvPr id="7172" name="Slide Number Placeholder 3">
            <a:extLst>
              <a:ext uri="{FF2B5EF4-FFF2-40B4-BE49-F238E27FC236}">
                <a16:creationId xmlns:a16="http://schemas.microsoft.com/office/drawing/2014/main" id="{5FEFC7A5-C000-4491-B001-EEF224941E79}"/>
              </a:ext>
            </a:extLst>
          </p:cNvPr>
          <p:cNvSpPr>
            <a:spLocks noGrp="1"/>
          </p:cNvSpPr>
          <p:nvPr>
            <p:ph type="sldNum" sz="quarter" idx="5"/>
          </p:nvPr>
        </p:nvSpPr>
        <p:spPr>
          <a:noFill/>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CD0886-863C-40FF-9C20-7FE122F000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17769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4345F56-FB0E-4D16-91A9-C4187A825AF8}"/>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B047D29C-0E60-486B-8B96-0E0AF419B2CF}"/>
              </a:ext>
            </a:extLst>
          </p:cNvPr>
          <p:cNvSpPr>
            <a:spLocks noGrp="1" noChangeArrowheads="1"/>
          </p:cNvSpPr>
          <p:nvPr>
            <p:ph type="body" idx="1"/>
          </p:nvPr>
        </p:nvSpPr>
        <p:spPr/>
        <p:txBody>
          <a:bodyPr/>
          <a:lstStyle/>
          <a:p>
            <a:pPr>
              <a:defRPr/>
            </a:pPr>
            <a:endParaRPr lang="en-US" altLang="en-US" dirty="0"/>
          </a:p>
        </p:txBody>
      </p:sp>
      <p:sp>
        <p:nvSpPr>
          <p:cNvPr id="7172" name="Slide Number Placeholder 3">
            <a:extLst>
              <a:ext uri="{FF2B5EF4-FFF2-40B4-BE49-F238E27FC236}">
                <a16:creationId xmlns:a16="http://schemas.microsoft.com/office/drawing/2014/main" id="{5FEFC7A5-C000-4491-B001-EEF224941E79}"/>
              </a:ext>
            </a:extLst>
          </p:cNvPr>
          <p:cNvSpPr>
            <a:spLocks noGrp="1"/>
          </p:cNvSpPr>
          <p:nvPr>
            <p:ph type="sldNum" sz="quarter" idx="5"/>
          </p:nvPr>
        </p:nvSpPr>
        <p:spPr>
          <a:noFill/>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CD0886-863C-40FF-9C20-7FE122F000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11574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4345F56-FB0E-4D16-91A9-C4187A825AF8}"/>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B047D29C-0E60-486B-8B96-0E0AF419B2CF}"/>
              </a:ext>
            </a:extLst>
          </p:cNvPr>
          <p:cNvSpPr>
            <a:spLocks noGrp="1" noChangeArrowheads="1"/>
          </p:cNvSpPr>
          <p:nvPr>
            <p:ph type="body" idx="1"/>
          </p:nvPr>
        </p:nvSpPr>
        <p:spPr/>
        <p:txBody>
          <a:bodyPr/>
          <a:lstStyle/>
          <a:p>
            <a:pPr>
              <a:defRPr/>
            </a:pPr>
            <a:endParaRPr lang="en-US" altLang="en-US" dirty="0"/>
          </a:p>
        </p:txBody>
      </p:sp>
      <p:sp>
        <p:nvSpPr>
          <p:cNvPr id="7172" name="Slide Number Placeholder 3">
            <a:extLst>
              <a:ext uri="{FF2B5EF4-FFF2-40B4-BE49-F238E27FC236}">
                <a16:creationId xmlns:a16="http://schemas.microsoft.com/office/drawing/2014/main" id="{5FEFC7A5-C000-4491-B001-EEF224941E79}"/>
              </a:ext>
            </a:extLst>
          </p:cNvPr>
          <p:cNvSpPr>
            <a:spLocks noGrp="1"/>
          </p:cNvSpPr>
          <p:nvPr>
            <p:ph type="sldNum" sz="quarter" idx="5"/>
          </p:nvPr>
        </p:nvSpPr>
        <p:spPr>
          <a:noFill/>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CD0886-863C-40FF-9C20-7FE122F000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1872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4345F56-FB0E-4D16-91A9-C4187A825AF8}"/>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B047D29C-0E60-486B-8B96-0E0AF419B2CF}"/>
              </a:ext>
            </a:extLst>
          </p:cNvPr>
          <p:cNvSpPr>
            <a:spLocks noGrp="1" noChangeArrowheads="1"/>
          </p:cNvSpPr>
          <p:nvPr>
            <p:ph type="body" idx="1"/>
          </p:nvPr>
        </p:nvSpPr>
        <p:spPr/>
        <p:txBody>
          <a:bodyPr/>
          <a:lstStyle/>
          <a:p>
            <a:pPr>
              <a:defRPr/>
            </a:pPr>
            <a:endParaRPr lang="en-US" altLang="en-US" dirty="0"/>
          </a:p>
        </p:txBody>
      </p:sp>
      <p:sp>
        <p:nvSpPr>
          <p:cNvPr id="7172" name="Slide Number Placeholder 3">
            <a:extLst>
              <a:ext uri="{FF2B5EF4-FFF2-40B4-BE49-F238E27FC236}">
                <a16:creationId xmlns:a16="http://schemas.microsoft.com/office/drawing/2014/main" id="{5FEFC7A5-C000-4491-B001-EEF224941E79}"/>
              </a:ext>
            </a:extLst>
          </p:cNvPr>
          <p:cNvSpPr>
            <a:spLocks noGrp="1"/>
          </p:cNvSpPr>
          <p:nvPr>
            <p:ph type="sldNum" sz="quarter" idx="5"/>
          </p:nvPr>
        </p:nvSpPr>
        <p:spPr>
          <a:noFill/>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CD0886-863C-40FF-9C20-7FE122F000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90461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4345F56-FB0E-4D16-91A9-C4187A825AF8}"/>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B047D29C-0E60-486B-8B96-0E0AF419B2CF}"/>
              </a:ext>
            </a:extLst>
          </p:cNvPr>
          <p:cNvSpPr>
            <a:spLocks noGrp="1" noChangeArrowheads="1"/>
          </p:cNvSpPr>
          <p:nvPr>
            <p:ph type="body" idx="1"/>
          </p:nvPr>
        </p:nvSpPr>
        <p:spPr/>
        <p:txBody>
          <a:bodyPr/>
          <a:lstStyle/>
          <a:p>
            <a:pPr>
              <a:defRPr/>
            </a:pPr>
            <a:r>
              <a:rPr lang="en-US" altLang="en-US" dirty="0"/>
              <a:t>I’ll explain why the LPP is unrealistic,</a:t>
            </a:r>
          </a:p>
          <a:p>
            <a:pPr lvl="1">
              <a:defRPr/>
            </a:pPr>
            <a:r>
              <a:rPr lang="en-US" altLang="en-US" dirty="0"/>
              <a:t>and how we must go forward.</a:t>
            </a:r>
          </a:p>
        </p:txBody>
      </p:sp>
      <p:sp>
        <p:nvSpPr>
          <p:cNvPr id="7172" name="Slide Number Placeholder 3">
            <a:extLst>
              <a:ext uri="{FF2B5EF4-FFF2-40B4-BE49-F238E27FC236}">
                <a16:creationId xmlns:a16="http://schemas.microsoft.com/office/drawing/2014/main" id="{5FEFC7A5-C000-4491-B001-EEF224941E79}"/>
              </a:ext>
            </a:extLst>
          </p:cNvPr>
          <p:cNvSpPr>
            <a:spLocks noGrp="1"/>
          </p:cNvSpPr>
          <p:nvPr>
            <p:ph type="sldNum" sz="quarter" idx="5"/>
          </p:nvPr>
        </p:nvSpPr>
        <p:spPr>
          <a:noFill/>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CD0886-863C-40FF-9C20-7FE122F000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43242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4345F56-FB0E-4D16-91A9-C4187A825AF8}"/>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B047D29C-0E60-486B-8B96-0E0AF419B2CF}"/>
              </a:ext>
            </a:extLst>
          </p:cNvPr>
          <p:cNvSpPr>
            <a:spLocks noGrp="1" noChangeArrowheads="1"/>
          </p:cNvSpPr>
          <p:nvPr>
            <p:ph type="body" idx="1"/>
          </p:nvPr>
        </p:nvSpPr>
        <p:spPr/>
        <p:txBody>
          <a:bodyPr/>
          <a:lstStyle/>
          <a:p>
            <a:pPr marL="171450" indent="-171450">
              <a:buFont typeface="Arial" panose="020B0604020202020204" pitchFamily="34" charset="0"/>
              <a:buChar char="•"/>
              <a:defRPr/>
            </a:pPr>
            <a:r>
              <a:rPr lang="en-US" altLang="en-US" dirty="0"/>
              <a:t>There are some footnotes in this presentation so you can see our sources.  The handout has a link to the presentation so you can chase them if you wish.</a:t>
            </a:r>
          </a:p>
          <a:p>
            <a:pPr marL="171450" indent="-171450">
              <a:buFont typeface="Arial" panose="020B0604020202020204" pitchFamily="34" charset="0"/>
              <a:buChar char="•"/>
              <a:defRPr/>
            </a:pPr>
            <a:r>
              <a:rPr lang="en-US" altLang="en-US" dirty="0"/>
              <a:t>When water usage is discussed or compared, the class of water being considered: is important</a:t>
            </a:r>
          </a:p>
          <a:p>
            <a:pPr marL="628650" lvl="1" indent="-171450">
              <a:buFont typeface="Arial" panose="020B0604020202020204" pitchFamily="34" charset="0"/>
              <a:buChar char="•"/>
              <a:defRPr/>
            </a:pPr>
            <a:r>
              <a:rPr lang="en-US" altLang="en-US" dirty="0"/>
              <a:t> Is secondary water included?</a:t>
            </a:r>
          </a:p>
          <a:p>
            <a:pPr marL="628650" lvl="1" indent="-171450">
              <a:buFont typeface="Arial" panose="020B0604020202020204" pitchFamily="34" charset="0"/>
              <a:buChar char="•"/>
              <a:defRPr/>
            </a:pPr>
            <a:r>
              <a:rPr lang="en-US" altLang="en-US" dirty="0"/>
              <a:t>Is re-use included? </a:t>
            </a:r>
          </a:p>
          <a:p>
            <a:pPr marL="628650" lvl="1" indent="-171450">
              <a:buFont typeface="Arial" panose="020B0604020202020204" pitchFamily="34" charset="0"/>
              <a:buChar char="•"/>
              <a:defRPr/>
            </a:pPr>
            <a:r>
              <a:rPr lang="en-US" altLang="en-US" dirty="0"/>
              <a:t>Is it only Residential?</a:t>
            </a:r>
          </a:p>
          <a:p>
            <a:pPr>
              <a:defRPr/>
            </a:pPr>
            <a:r>
              <a:rPr lang="en-US" altLang="en-US" dirty="0"/>
              <a:t>It’s very easy to misinterpret the data if it isn’t qualified.</a:t>
            </a:r>
          </a:p>
          <a:p>
            <a:pPr>
              <a:defRPr/>
            </a:pPr>
            <a:endParaRPr lang="en-US" altLang="en-US" dirty="0"/>
          </a:p>
          <a:p>
            <a:pPr>
              <a:defRPr/>
            </a:pPr>
            <a:r>
              <a:rPr lang="en-US" altLang="en-US" dirty="0"/>
              <a:t>Footnote: </a:t>
            </a:r>
          </a:p>
          <a:p>
            <a:pPr>
              <a:defRPr/>
            </a:pPr>
            <a:r>
              <a:rPr lang="en-US" altLang="en-US" dirty="0"/>
              <a:t>1 https://dwre-utahdnr.opendata.arcgis.com/datasets/mnireport2019-counties</a:t>
            </a:r>
          </a:p>
        </p:txBody>
      </p:sp>
      <p:sp>
        <p:nvSpPr>
          <p:cNvPr id="7172" name="Slide Number Placeholder 3">
            <a:extLst>
              <a:ext uri="{FF2B5EF4-FFF2-40B4-BE49-F238E27FC236}">
                <a16:creationId xmlns:a16="http://schemas.microsoft.com/office/drawing/2014/main" id="{5FEFC7A5-C000-4491-B001-EEF224941E79}"/>
              </a:ext>
            </a:extLst>
          </p:cNvPr>
          <p:cNvSpPr>
            <a:spLocks noGrp="1"/>
          </p:cNvSpPr>
          <p:nvPr>
            <p:ph type="sldNum" sz="quarter" idx="5"/>
          </p:nvPr>
        </p:nvSpPr>
        <p:spPr>
          <a:noFill/>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CD0886-863C-40FF-9C20-7FE122F000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25981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1. Need verses Want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Yes, a viable 2</a:t>
            </a:r>
            <a:r>
              <a:rPr lang="en-US" altLang="en-US" baseline="30000" dirty="0"/>
              <a:t>nd</a:t>
            </a:r>
            <a:r>
              <a:rPr lang="en-US" altLang="en-US" dirty="0"/>
              <a:t> source would be nice, even though very few desert communities have one, but it is not viable.</a:t>
            </a:r>
          </a:p>
          <a:p>
            <a:pPr marL="628650" lvl="1" indent="-171450">
              <a:buFont typeface="Arial" panose="020B0604020202020204" pitchFamily="34" charset="0"/>
              <a:buChar char="•"/>
            </a:pPr>
            <a:r>
              <a:rPr lang="en-US" dirty="0"/>
              <a:t>LPP proponents worry about the impact of not building the LPP: hamper growth, no green.</a:t>
            </a:r>
          </a:p>
          <a:p>
            <a:pPr marL="628650" lvl="1" indent="-171450">
              <a:buFont typeface="Arial" panose="020B0604020202020204" pitchFamily="34" charset="0"/>
              <a:buChar char="•"/>
            </a:pPr>
            <a:r>
              <a:rPr lang="en-US" dirty="0"/>
              <a:t>That worry can be debunked by comparisons with other areas in the southwest </a:t>
            </a:r>
          </a:p>
          <a:p>
            <a:pPr marL="628650" lvl="1" indent="-171450">
              <a:buFont typeface="Arial" panose="020B0604020202020204" pitchFamily="34" charset="0"/>
              <a:buChar char="•"/>
            </a:pPr>
            <a:r>
              <a:rPr lang="en-US" dirty="0"/>
              <a:t>Ours worry is the opposite—the cost burden, the change to the demographics due to it, the environmental damage, the impacts on tribes and the rest of Utah.</a:t>
            </a:r>
          </a:p>
          <a:p>
            <a:pPr marL="628650" lvl="1" indent="-171450">
              <a:buFont typeface="Arial" panose="020B0604020202020204" pitchFamily="34" charset="0"/>
              <a:buChar char="•"/>
            </a:pPr>
            <a:r>
              <a:rPr lang="en-US" dirty="0"/>
              <a:t>And the fact that the risk is so high that it is not feasible</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dirty="0"/>
              <a:t>Let’s get into each of the 4 points, concentrating on the last one.</a:t>
            </a:r>
          </a:p>
          <a:p>
            <a:endParaRPr lang="en-US" dirty="0"/>
          </a:p>
        </p:txBody>
      </p:sp>
      <p:sp>
        <p:nvSpPr>
          <p:cNvPr id="4" name="Slide Number Placeholder 3"/>
          <p:cNvSpPr>
            <a:spLocks noGrp="1"/>
          </p:cNvSpPr>
          <p:nvPr>
            <p:ph type="sldNum" sz="quarter" idx="5"/>
          </p:nvPr>
        </p:nvSpPr>
        <p:spPr/>
        <p:txBody>
          <a:bodyPr/>
          <a:lstStyle/>
          <a:p>
            <a:fld id="{EC4E9BAE-5637-4B53-99C5-832D44B86145}" type="slidenum">
              <a:rPr lang="en-US" smtClean="0"/>
              <a:t>6</a:t>
            </a:fld>
            <a:endParaRPr lang="en-US"/>
          </a:p>
        </p:txBody>
      </p:sp>
    </p:spTree>
    <p:extLst>
      <p:ext uri="{BB962C8B-B14F-4D97-AF65-F5344CB8AC3E}">
        <p14:creationId xmlns:p14="http://schemas.microsoft.com/office/powerpoint/2010/main" val="2823659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4345F56-FB0E-4D16-91A9-C4187A825AF8}"/>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B047D29C-0E60-486B-8B96-0E0AF419B2CF}"/>
              </a:ext>
            </a:extLst>
          </p:cNvPr>
          <p:cNvSpPr>
            <a:spLocks noGrp="1" noChangeArrowheads="1"/>
          </p:cNvSpPr>
          <p:nvPr>
            <p:ph type="body" idx="1"/>
          </p:nvPr>
        </p:nvSpPr>
        <p:spPr/>
        <p:txBody>
          <a:bodyPr/>
          <a:lstStyle/>
          <a:p>
            <a:pPr>
              <a:defRPr/>
            </a:pPr>
            <a:r>
              <a:rPr lang="en-US" altLang="en-US" dirty="0"/>
              <a:t>Footnotes</a:t>
            </a:r>
          </a:p>
          <a:p>
            <a:pPr marL="228600" indent="-228600">
              <a:buFont typeface="+mj-lt"/>
              <a:buAutoNum type="arabicPeriod"/>
              <a:defRPr/>
            </a:pPr>
            <a:r>
              <a:rPr lang="en-US" altLang="en-US" dirty="0"/>
              <a:t>Measured in GPCD – gallons per capita daily. </a:t>
            </a:r>
          </a:p>
          <a:p>
            <a:pPr marL="628650" lvl="1" indent="-171450">
              <a:buFont typeface="Arial" panose="020B0604020202020204" pitchFamily="34" charset="0"/>
              <a:buChar char="•"/>
              <a:defRPr/>
            </a:pPr>
            <a:r>
              <a:rPr lang="en-US" altLang="en-US" dirty="0"/>
              <a:t> Data prior to 2016 was highly inaccurate and was declared unusable by the legislative auditor (https://water.utah.gov/legislative-audit-process-reports/); it was very unclear what classes of water was included and how it was measured.</a:t>
            </a:r>
          </a:p>
          <a:p>
            <a:pPr marL="628650" lvl="1" indent="-171450">
              <a:buFont typeface="Arial" panose="020B0604020202020204" pitchFamily="34" charset="0"/>
              <a:buChar char="•"/>
              <a:defRPr/>
            </a:pPr>
            <a:r>
              <a:rPr lang="en-US" altLang="en-US" dirty="0"/>
              <a:t>Data since 2016 is reported by the county to Utah’s Open Water Data: https://dwre-utahdnr.opendata.arcgis.com/datasets/mnireport2019-counties.  2020 data is not yet there.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en-US" dirty="0"/>
              <a:t>We suspect 2019 improvement was due to bigger new homes on smaller lots with less landscaping, plus some better public awareness.  No active conservation measures such as landscaping ordinances, rate structures, property tax subsidy removal.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en-US" dirty="0"/>
              <a:t>Per the 2020 LPP Draft Environmental Impact Statement.  This is a ridiculously high goal.</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en-US" dirty="0"/>
              <a:t>Projected local water supply, per the Washington County Water Conservancy District (WCWCD) is 100,000 AFY (AFY= 1,000 acre-feet yearly; about 326,000 gallons per AF; 100,000 AFY = 32.6 B gallons.  Past projections have stated 140,000 AFY.  Factors and derivation of this projection have not been subjected to public review.</a:t>
            </a:r>
          </a:p>
          <a:p>
            <a:pPr marL="0" indent="0">
              <a:buFont typeface="+mj-lt"/>
              <a:buNone/>
              <a:defRPr/>
            </a:pPr>
            <a:endParaRPr lang="en-US" altLang="en-US" dirty="0"/>
          </a:p>
          <a:p>
            <a:pPr marL="0" indent="0">
              <a:buFont typeface="+mj-lt"/>
              <a:buNone/>
              <a:defRPr/>
            </a:pPr>
            <a:r>
              <a:rPr lang="en-US" altLang="en-US" dirty="0"/>
              <a:t>Talking points:</a:t>
            </a:r>
          </a:p>
          <a:p>
            <a:pPr marL="457200" lvl="1" indent="0">
              <a:buFont typeface="+mj-lt"/>
              <a:buNone/>
              <a:defRPr/>
            </a:pPr>
            <a:r>
              <a:rPr lang="en-US" altLang="en-US" dirty="0"/>
              <a:t>Other SW cities: like Las Vegas, Tucson, Denver, even Los Angeles.</a:t>
            </a:r>
          </a:p>
          <a:p>
            <a:pPr marL="457200" lvl="1" indent="0">
              <a:buFont typeface="+mj-lt"/>
              <a:buNone/>
              <a:defRPr/>
            </a:pPr>
            <a:r>
              <a:rPr lang="en-US" altLang="en-US" dirty="0"/>
              <a:t>We should be able to easily make future demand goals.</a:t>
            </a:r>
          </a:p>
          <a:p>
            <a:pPr marL="228600" indent="-228600">
              <a:buFont typeface="+mj-lt"/>
              <a:buAutoNum type="arabicPeriod"/>
              <a:defRPr/>
            </a:pPr>
            <a:endParaRPr lang="en-US" altLang="en-US" dirty="0"/>
          </a:p>
        </p:txBody>
      </p:sp>
      <p:sp>
        <p:nvSpPr>
          <p:cNvPr id="7172" name="Slide Number Placeholder 3">
            <a:extLst>
              <a:ext uri="{FF2B5EF4-FFF2-40B4-BE49-F238E27FC236}">
                <a16:creationId xmlns:a16="http://schemas.microsoft.com/office/drawing/2014/main" id="{5FEFC7A5-C000-4491-B001-EEF224941E79}"/>
              </a:ext>
            </a:extLst>
          </p:cNvPr>
          <p:cNvSpPr>
            <a:spLocks noGrp="1"/>
          </p:cNvSpPr>
          <p:nvPr>
            <p:ph type="sldNum" sz="quarter" idx="5"/>
          </p:nvPr>
        </p:nvSpPr>
        <p:spPr>
          <a:noFill/>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CD0886-863C-40FF-9C20-7FE122F000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95905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4345F56-FB0E-4D16-91A9-C4187A825AF8}"/>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B047D29C-0E60-486B-8B96-0E0AF419B2CF}"/>
              </a:ext>
            </a:extLst>
          </p:cNvPr>
          <p:cNvSpPr>
            <a:spLocks noGrp="1" noChangeArrowheads="1"/>
          </p:cNvSpPr>
          <p:nvPr>
            <p:ph type="body" idx="1"/>
          </p:nvPr>
        </p:nvSpPr>
        <p:spPr/>
        <p:txBody>
          <a:bodyPr/>
          <a:lstStyle/>
          <a:p>
            <a:pPr>
              <a:defRPr/>
            </a:pPr>
            <a:r>
              <a:rPr lang="en-US" altLang="en-US" dirty="0"/>
              <a:t>Footnotes</a:t>
            </a:r>
          </a:p>
          <a:p>
            <a:pPr marL="228600" indent="-228600">
              <a:buFont typeface="+mj-lt"/>
              <a:buAutoNum type="arabicPeriod"/>
              <a:defRPr/>
            </a:pPr>
            <a:r>
              <a:rPr lang="en-US" altLang="en-US" dirty="0"/>
              <a:t>Calculating the cost per person is complicated, with lots of variables and options.  See analysis: https://conserveswu.org/wp-content/uploads/2017/02/LPP-Debt-payment-calculation.pdf</a:t>
            </a:r>
          </a:p>
          <a:p>
            <a:pPr marL="628650" lvl="1" indent="-171450">
              <a:buFont typeface="Arial" panose="020B0604020202020204" pitchFamily="34" charset="0"/>
              <a:buChar char="•"/>
              <a:defRPr/>
            </a:pPr>
            <a:endParaRPr lang="en-US" altLang="en-US" dirty="0"/>
          </a:p>
          <a:p>
            <a:pPr marL="0" lvl="0" indent="0">
              <a:buFont typeface="Arial" panose="020B0604020202020204" pitchFamily="34" charset="0"/>
              <a:buNone/>
              <a:defRPr/>
            </a:pPr>
            <a:r>
              <a:rPr lang="en-US" altLang="en-US" dirty="0"/>
              <a:t>Talking points:</a:t>
            </a:r>
          </a:p>
          <a:p>
            <a:pPr marL="628650" lvl="1" indent="-171450">
              <a:buFont typeface="Arial" panose="020B0604020202020204" pitchFamily="34" charset="0"/>
              <a:buChar char="•"/>
              <a:defRPr/>
            </a:pPr>
            <a:r>
              <a:rPr lang="en-US" altLang="en-US" dirty="0"/>
              <a:t>The payback mechanisms would be a mix of property taxes, fees on water use, connections for new homes and businesses, and visitors.  </a:t>
            </a:r>
          </a:p>
          <a:p>
            <a:pPr marL="628650" lvl="1" indent="-171450">
              <a:buFont typeface="Arial" panose="020B0604020202020204" pitchFamily="34" charset="0"/>
              <a:buChar char="•"/>
              <a:defRPr/>
            </a:pPr>
            <a:r>
              <a:rPr lang="en-US" altLang="en-US" dirty="0"/>
              <a:t>How will it change water use behavior?  </a:t>
            </a:r>
          </a:p>
          <a:p>
            <a:pPr marL="628650" lvl="1" indent="-171450">
              <a:buFont typeface="Arial" panose="020B0604020202020204" pitchFamily="34" charset="0"/>
              <a:buChar char="•"/>
              <a:defRPr/>
            </a:pPr>
            <a:r>
              <a:rPr lang="en-US" altLang="en-US" dirty="0"/>
              <a:t>What will it do to the demographics?  </a:t>
            </a:r>
          </a:p>
          <a:p>
            <a:pPr marL="914400" lvl="2" indent="0">
              <a:buFont typeface="Arial" panose="020B0604020202020204" pitchFamily="34" charset="0"/>
              <a:buNone/>
              <a:defRPr/>
            </a:pPr>
            <a:r>
              <a:rPr lang="en-US" altLang="en-US" dirty="0"/>
              <a:t>Will we become another Park City or Jackson Hole, a place for vacation homes, resorts, tourists, with a “service” population living at the fringe?</a:t>
            </a:r>
          </a:p>
          <a:p>
            <a:pPr marL="628650" lvl="1" indent="-171450">
              <a:buFont typeface="Arial" panose="020B0604020202020204" pitchFamily="34" charset="0"/>
              <a:buChar char="•"/>
              <a:defRPr/>
            </a:pPr>
            <a:r>
              <a:rPr lang="en-US" altLang="en-US" dirty="0"/>
              <a:t>The costs would push water demand down, but that would cause the price of water to rise because the LPP costs still have to be covered.</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dirty="0"/>
              <a:t>The economics law of “price elasticity” says that demand decreases as price increases.  We’ve all experienced it personally.</a:t>
            </a:r>
          </a:p>
          <a:p>
            <a:pPr marL="628650" lvl="1" indent="-171450">
              <a:buFont typeface="Arial" panose="020B0604020202020204" pitchFamily="34" charset="0"/>
              <a:buChar char="•"/>
              <a:defRPr/>
            </a:pPr>
            <a:r>
              <a:rPr lang="en-US" altLang="en-US" dirty="0"/>
              <a:t>The reality of the finances will at some point become clear.  </a:t>
            </a:r>
          </a:p>
          <a:p>
            <a:pPr marL="1085850" lvl="2" indent="-171450">
              <a:buFont typeface="Arial" panose="020B0604020202020204" pitchFamily="34" charset="0"/>
              <a:buChar char="•"/>
              <a:defRPr/>
            </a:pPr>
            <a:r>
              <a:rPr lang="en-US" altLang="en-US" dirty="0"/>
              <a:t>State budget is only about $20B</a:t>
            </a:r>
          </a:p>
          <a:p>
            <a:pPr marL="1085850" lvl="2" indent="-171450">
              <a:buFont typeface="Arial" panose="020B0604020202020204" pitchFamily="34" charset="0"/>
              <a:buChar char="•"/>
              <a:defRPr/>
            </a:pPr>
            <a:r>
              <a:rPr lang="en-US" altLang="en-US" dirty="0"/>
              <a:t>No clear understanding on the impact to household budgets.  </a:t>
            </a:r>
          </a:p>
          <a:p>
            <a:pPr marL="1085850" lvl="2" indent="-171450">
              <a:buFont typeface="Arial" panose="020B0604020202020204" pitchFamily="34" charset="0"/>
              <a:buChar char="•"/>
              <a:defRPr/>
            </a:pPr>
            <a:r>
              <a:rPr lang="en-US" altLang="en-US" dirty="0"/>
              <a:t>Lots of variables</a:t>
            </a:r>
          </a:p>
        </p:txBody>
      </p:sp>
      <p:sp>
        <p:nvSpPr>
          <p:cNvPr id="7172" name="Slide Number Placeholder 3">
            <a:extLst>
              <a:ext uri="{FF2B5EF4-FFF2-40B4-BE49-F238E27FC236}">
                <a16:creationId xmlns:a16="http://schemas.microsoft.com/office/drawing/2014/main" id="{5FEFC7A5-C000-4491-B001-EEF224941E79}"/>
              </a:ext>
            </a:extLst>
          </p:cNvPr>
          <p:cNvSpPr>
            <a:spLocks noGrp="1"/>
          </p:cNvSpPr>
          <p:nvPr>
            <p:ph type="sldNum" sz="quarter" idx="5"/>
          </p:nvPr>
        </p:nvSpPr>
        <p:spPr>
          <a:noFill/>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CD0886-863C-40FF-9C20-7FE122F000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74808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4345F56-FB0E-4D16-91A9-C4187A825AF8}"/>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B047D29C-0E60-486B-8B96-0E0AF419B2CF}"/>
              </a:ext>
            </a:extLst>
          </p:cNvPr>
          <p:cNvSpPr>
            <a:spLocks noGrp="1" noChangeArrowheads="1"/>
          </p:cNvSpPr>
          <p:nvPr>
            <p:ph type="body" idx="1"/>
          </p:nvPr>
        </p:nvSpPr>
        <p:spPr/>
        <p:txBody>
          <a:bodyPr/>
          <a:lstStyle/>
          <a:p>
            <a:pPr>
              <a:defRPr/>
            </a:pPr>
            <a:endParaRPr lang="en-US" altLang="en-US" dirty="0"/>
          </a:p>
        </p:txBody>
      </p:sp>
      <p:sp>
        <p:nvSpPr>
          <p:cNvPr id="7172" name="Slide Number Placeholder 3">
            <a:extLst>
              <a:ext uri="{FF2B5EF4-FFF2-40B4-BE49-F238E27FC236}">
                <a16:creationId xmlns:a16="http://schemas.microsoft.com/office/drawing/2014/main" id="{5FEFC7A5-C000-4491-B001-EEF224941E79}"/>
              </a:ext>
            </a:extLst>
          </p:cNvPr>
          <p:cNvSpPr>
            <a:spLocks noGrp="1"/>
          </p:cNvSpPr>
          <p:nvPr>
            <p:ph type="sldNum" sz="quarter" idx="5"/>
          </p:nvPr>
        </p:nvSpPr>
        <p:spPr>
          <a:noFill/>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CD0886-863C-40FF-9C20-7FE122F000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9748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3/30/2021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38008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3/30/2021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79611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3/30/2021</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96186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083539AD-3430-4924-BE32-7A23B47FA778}"/>
              </a:ext>
            </a:extLst>
          </p:cNvPr>
          <p:cNvGrpSpPr>
            <a:grpSpLocks/>
          </p:cNvGrpSpPr>
          <p:nvPr/>
        </p:nvGrpSpPr>
        <p:grpSpPr bwMode="auto">
          <a:xfrm>
            <a:off x="4234" y="4267200"/>
            <a:ext cx="12187767" cy="2590800"/>
            <a:chOff x="2" y="2688"/>
            <a:chExt cx="5758" cy="1632"/>
          </a:xfrm>
        </p:grpSpPr>
        <p:sp>
          <p:nvSpPr>
            <p:cNvPr id="5" name="Freeform 3">
              <a:extLst>
                <a:ext uri="{FF2B5EF4-FFF2-40B4-BE49-F238E27FC236}">
                  <a16:creationId xmlns:a16="http://schemas.microsoft.com/office/drawing/2014/main" id="{71B494A4-5E6E-4354-BEE4-B656C738B8C6}"/>
                </a:ext>
              </a:extLst>
            </p:cNvPr>
            <p:cNvSpPr>
              <a:spLocks/>
            </p:cNvSpPr>
            <p:nvPr/>
          </p:nvSpPr>
          <p:spPr bwMode="hidden">
            <a:xfrm>
              <a:off x="2" y="2688"/>
              <a:ext cx="5758" cy="1632"/>
            </a:xfrm>
            <a:custGeom>
              <a:avLst/>
              <a:gdLst>
                <a:gd name="T0" fmla="*/ 6035 w 5740"/>
                <a:gd name="T1" fmla="*/ 0 h 4316"/>
                <a:gd name="T2" fmla="*/ 0 w 5740"/>
                <a:gd name="T3" fmla="*/ 0 h 4316"/>
                <a:gd name="T4" fmla="*/ 0 w 5740"/>
                <a:gd name="T5" fmla="*/ 0 h 4316"/>
                <a:gd name="T6" fmla="*/ 6035 w 5740"/>
                <a:gd name="T7" fmla="*/ 0 h 4316"/>
                <a:gd name="T8" fmla="*/ 6035 w 5740"/>
                <a:gd name="T9" fmla="*/ 0 h 4316"/>
                <a:gd name="T10" fmla="*/ 6035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6" name="Group 4">
              <a:extLst>
                <a:ext uri="{FF2B5EF4-FFF2-40B4-BE49-F238E27FC236}">
                  <a16:creationId xmlns:a16="http://schemas.microsoft.com/office/drawing/2014/main" id="{FD84BA2B-9776-43BC-BAE4-FB252B8A71A6}"/>
                </a:ext>
              </a:extLst>
            </p:cNvPr>
            <p:cNvGrpSpPr>
              <a:grpSpLocks/>
            </p:cNvGrpSpPr>
            <p:nvPr userDrawn="1"/>
          </p:nvGrpSpPr>
          <p:grpSpPr bwMode="auto">
            <a:xfrm>
              <a:off x="3528" y="3715"/>
              <a:ext cx="792" cy="521"/>
              <a:chOff x="3527" y="3715"/>
              <a:chExt cx="792" cy="521"/>
            </a:xfrm>
          </p:grpSpPr>
          <p:sp>
            <p:nvSpPr>
              <p:cNvPr id="57" name="Oval 5">
                <a:extLst>
                  <a:ext uri="{FF2B5EF4-FFF2-40B4-BE49-F238E27FC236}">
                    <a16:creationId xmlns:a16="http://schemas.microsoft.com/office/drawing/2014/main" id="{043F40E8-9173-48EE-82EC-04D53035CC84}"/>
                  </a:ext>
                </a:extLst>
              </p:cNvPr>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58" name="Oval 6">
                <a:extLst>
                  <a:ext uri="{FF2B5EF4-FFF2-40B4-BE49-F238E27FC236}">
                    <a16:creationId xmlns:a16="http://schemas.microsoft.com/office/drawing/2014/main" id="{49E65AB4-F15C-46F2-92CD-06EA206DD858}"/>
                  </a:ext>
                </a:extLst>
              </p:cNvPr>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59" name="Oval 7">
                <a:extLst>
                  <a:ext uri="{FF2B5EF4-FFF2-40B4-BE49-F238E27FC236}">
                    <a16:creationId xmlns:a16="http://schemas.microsoft.com/office/drawing/2014/main" id="{54216963-69DD-4AB5-A193-EBCBA9478378}"/>
                  </a:ext>
                </a:extLst>
              </p:cNvPr>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60" name="Oval 8">
                <a:extLst>
                  <a:ext uri="{FF2B5EF4-FFF2-40B4-BE49-F238E27FC236}">
                    <a16:creationId xmlns:a16="http://schemas.microsoft.com/office/drawing/2014/main" id="{27F13023-3255-4291-AEE2-9967FA44A17B}"/>
                  </a:ext>
                </a:extLst>
              </p:cNvPr>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61" name="Oval 9">
                <a:extLst>
                  <a:ext uri="{FF2B5EF4-FFF2-40B4-BE49-F238E27FC236}">
                    <a16:creationId xmlns:a16="http://schemas.microsoft.com/office/drawing/2014/main" id="{16D4B92D-6446-498B-862F-D9E00CCF3EBD}"/>
                  </a:ext>
                </a:extLst>
              </p:cNvPr>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62" name="Freeform 10">
                <a:extLst>
                  <a:ext uri="{FF2B5EF4-FFF2-40B4-BE49-F238E27FC236}">
                    <a16:creationId xmlns:a16="http://schemas.microsoft.com/office/drawing/2014/main" id="{28FC33B2-B64A-4E3C-B01A-B7F6D0F0FC18}"/>
                  </a:ext>
                </a:extLst>
              </p:cNvPr>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63" name="Freeform 11">
                <a:extLst>
                  <a:ext uri="{FF2B5EF4-FFF2-40B4-BE49-F238E27FC236}">
                    <a16:creationId xmlns:a16="http://schemas.microsoft.com/office/drawing/2014/main" id="{AD960D22-AD81-4486-88F7-65AF24D3F368}"/>
                  </a:ext>
                </a:extLst>
              </p:cNvPr>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64" name="Freeform 12">
                <a:extLst>
                  <a:ext uri="{FF2B5EF4-FFF2-40B4-BE49-F238E27FC236}">
                    <a16:creationId xmlns:a16="http://schemas.microsoft.com/office/drawing/2014/main" id="{99820356-E6DB-4B0E-B838-2CAC75B2C4A8}"/>
                  </a:ext>
                </a:extLst>
              </p:cNvPr>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65" name="Freeform 13">
                <a:extLst>
                  <a:ext uri="{FF2B5EF4-FFF2-40B4-BE49-F238E27FC236}">
                    <a16:creationId xmlns:a16="http://schemas.microsoft.com/office/drawing/2014/main" id="{A9F22C31-1544-4DA4-99DB-262B650ACEE9}"/>
                  </a:ext>
                </a:extLst>
              </p:cNvPr>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66" name="Freeform 14">
                <a:extLst>
                  <a:ext uri="{FF2B5EF4-FFF2-40B4-BE49-F238E27FC236}">
                    <a16:creationId xmlns:a16="http://schemas.microsoft.com/office/drawing/2014/main" id="{E864F2E5-1C1B-4DD9-9FBD-DC5CF2D4D915}"/>
                  </a:ext>
                </a:extLst>
              </p:cNvPr>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67" name="Oval 15">
                <a:extLst>
                  <a:ext uri="{FF2B5EF4-FFF2-40B4-BE49-F238E27FC236}">
                    <a16:creationId xmlns:a16="http://schemas.microsoft.com/office/drawing/2014/main" id="{27D8830D-BBD8-4A99-9DBC-A4A6BDF5AB0B}"/>
                  </a:ext>
                </a:extLst>
              </p:cNvPr>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grpSp>
        <p:grpSp>
          <p:nvGrpSpPr>
            <p:cNvPr id="7" name="Group 16">
              <a:extLst>
                <a:ext uri="{FF2B5EF4-FFF2-40B4-BE49-F238E27FC236}">
                  <a16:creationId xmlns:a16="http://schemas.microsoft.com/office/drawing/2014/main" id="{BCF82D17-F9E7-412B-9628-17EE7563A6C3}"/>
                </a:ext>
              </a:extLst>
            </p:cNvPr>
            <p:cNvGrpSpPr>
              <a:grpSpLocks/>
            </p:cNvGrpSpPr>
            <p:nvPr userDrawn="1"/>
          </p:nvGrpSpPr>
          <p:grpSpPr bwMode="auto">
            <a:xfrm>
              <a:off x="1776" y="3631"/>
              <a:ext cx="1626" cy="683"/>
              <a:chOff x="1776" y="3631"/>
              <a:chExt cx="1626" cy="683"/>
            </a:xfrm>
          </p:grpSpPr>
          <p:sp>
            <p:nvSpPr>
              <p:cNvPr id="39" name="Oval 17">
                <a:extLst>
                  <a:ext uri="{FF2B5EF4-FFF2-40B4-BE49-F238E27FC236}">
                    <a16:creationId xmlns:a16="http://schemas.microsoft.com/office/drawing/2014/main" id="{8A382B4D-6729-42D2-B23A-AF64E8C580FC}"/>
                  </a:ext>
                </a:extLst>
              </p:cNvPr>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40" name="Oval 18">
                <a:extLst>
                  <a:ext uri="{FF2B5EF4-FFF2-40B4-BE49-F238E27FC236}">
                    <a16:creationId xmlns:a16="http://schemas.microsoft.com/office/drawing/2014/main" id="{41FE4E2F-87F2-4293-BB50-2E39866BD4D4}"/>
                  </a:ext>
                </a:extLst>
              </p:cNvPr>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41" name="Oval 19">
                <a:extLst>
                  <a:ext uri="{FF2B5EF4-FFF2-40B4-BE49-F238E27FC236}">
                    <a16:creationId xmlns:a16="http://schemas.microsoft.com/office/drawing/2014/main" id="{FA7B5252-6E93-48E7-8E52-078654D2A820}"/>
                  </a:ext>
                </a:extLst>
              </p:cNvPr>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42" name="Oval 20">
                <a:extLst>
                  <a:ext uri="{FF2B5EF4-FFF2-40B4-BE49-F238E27FC236}">
                    <a16:creationId xmlns:a16="http://schemas.microsoft.com/office/drawing/2014/main" id="{9A360F08-72B0-4637-A910-313FECAD31DE}"/>
                  </a:ext>
                </a:extLst>
              </p:cNvPr>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43" name="Oval 21">
                <a:extLst>
                  <a:ext uri="{FF2B5EF4-FFF2-40B4-BE49-F238E27FC236}">
                    <a16:creationId xmlns:a16="http://schemas.microsoft.com/office/drawing/2014/main" id="{1B8581A0-CB38-4DE8-A4D9-2D453CF428BE}"/>
                  </a:ext>
                </a:extLst>
              </p:cNvPr>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44" name="Oval 22">
                <a:extLst>
                  <a:ext uri="{FF2B5EF4-FFF2-40B4-BE49-F238E27FC236}">
                    <a16:creationId xmlns:a16="http://schemas.microsoft.com/office/drawing/2014/main" id="{D99BDD1B-3A4F-4056-A459-89D077D10922}"/>
                  </a:ext>
                </a:extLst>
              </p:cNvPr>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45" name="Oval 23">
                <a:extLst>
                  <a:ext uri="{FF2B5EF4-FFF2-40B4-BE49-F238E27FC236}">
                    <a16:creationId xmlns:a16="http://schemas.microsoft.com/office/drawing/2014/main" id="{49C6F8C9-F395-4E5F-A6E7-BCDCEBD8AA91}"/>
                  </a:ext>
                </a:extLst>
              </p:cNvPr>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46" name="Oval 24">
                <a:extLst>
                  <a:ext uri="{FF2B5EF4-FFF2-40B4-BE49-F238E27FC236}">
                    <a16:creationId xmlns:a16="http://schemas.microsoft.com/office/drawing/2014/main" id="{10698226-4EEC-41C6-B22D-F65806A1F2E9}"/>
                  </a:ext>
                </a:extLst>
              </p:cNvPr>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47" name="Freeform 25">
                <a:extLst>
                  <a:ext uri="{FF2B5EF4-FFF2-40B4-BE49-F238E27FC236}">
                    <a16:creationId xmlns:a16="http://schemas.microsoft.com/office/drawing/2014/main" id="{EFE89CE4-8AB5-4CCE-831C-5505928BF4E5}"/>
                  </a:ext>
                </a:extLst>
              </p:cNvPr>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48" name="Freeform 26">
                <a:extLst>
                  <a:ext uri="{FF2B5EF4-FFF2-40B4-BE49-F238E27FC236}">
                    <a16:creationId xmlns:a16="http://schemas.microsoft.com/office/drawing/2014/main" id="{C77ACCAD-ACA8-4103-8E3A-E9B3CFA3E42D}"/>
                  </a:ext>
                </a:extLst>
              </p:cNvPr>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49" name="Freeform 27">
                <a:extLst>
                  <a:ext uri="{FF2B5EF4-FFF2-40B4-BE49-F238E27FC236}">
                    <a16:creationId xmlns:a16="http://schemas.microsoft.com/office/drawing/2014/main" id="{58313463-D772-4378-8DF8-04372F486A0B}"/>
                  </a:ext>
                </a:extLst>
              </p:cNvPr>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50" name="Freeform 28">
                <a:extLst>
                  <a:ext uri="{FF2B5EF4-FFF2-40B4-BE49-F238E27FC236}">
                    <a16:creationId xmlns:a16="http://schemas.microsoft.com/office/drawing/2014/main" id="{775E1CA2-B8EA-473A-8CE7-D18099EF792C}"/>
                  </a:ext>
                </a:extLst>
              </p:cNvPr>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51" name="Freeform 29">
                <a:extLst>
                  <a:ext uri="{FF2B5EF4-FFF2-40B4-BE49-F238E27FC236}">
                    <a16:creationId xmlns:a16="http://schemas.microsoft.com/office/drawing/2014/main" id="{152BBDED-FCCD-4D69-B8EE-AB32390E7788}"/>
                  </a:ext>
                </a:extLst>
              </p:cNvPr>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2" name="Freeform 30">
                <a:extLst>
                  <a:ext uri="{FF2B5EF4-FFF2-40B4-BE49-F238E27FC236}">
                    <a16:creationId xmlns:a16="http://schemas.microsoft.com/office/drawing/2014/main" id="{12F344E0-88ED-4561-96EB-752DB5CF2120}"/>
                  </a:ext>
                </a:extLst>
              </p:cNvPr>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3" name="Freeform 31">
                <a:extLst>
                  <a:ext uri="{FF2B5EF4-FFF2-40B4-BE49-F238E27FC236}">
                    <a16:creationId xmlns:a16="http://schemas.microsoft.com/office/drawing/2014/main" id="{6BD94357-4E24-4484-A90D-72EC484D0692}"/>
                  </a:ext>
                </a:extLst>
              </p:cNvPr>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54" name="Freeform 32">
                <a:extLst>
                  <a:ext uri="{FF2B5EF4-FFF2-40B4-BE49-F238E27FC236}">
                    <a16:creationId xmlns:a16="http://schemas.microsoft.com/office/drawing/2014/main" id="{F12A94DD-341E-414A-B6AA-7B764C347A80}"/>
                  </a:ext>
                </a:extLst>
              </p:cNvPr>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55" name="Freeform 33">
                <a:extLst>
                  <a:ext uri="{FF2B5EF4-FFF2-40B4-BE49-F238E27FC236}">
                    <a16:creationId xmlns:a16="http://schemas.microsoft.com/office/drawing/2014/main" id="{8F1D995C-D5FC-4D70-9764-95EB02CB70DC}"/>
                  </a:ext>
                </a:extLst>
              </p:cNvPr>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56" name="Freeform 34">
                <a:extLst>
                  <a:ext uri="{FF2B5EF4-FFF2-40B4-BE49-F238E27FC236}">
                    <a16:creationId xmlns:a16="http://schemas.microsoft.com/office/drawing/2014/main" id="{664F1893-0C51-48B3-BB2E-28D5DEA6C00C}"/>
                  </a:ext>
                </a:extLst>
              </p:cNvPr>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8" name="Group 35">
              <a:extLst>
                <a:ext uri="{FF2B5EF4-FFF2-40B4-BE49-F238E27FC236}">
                  <a16:creationId xmlns:a16="http://schemas.microsoft.com/office/drawing/2014/main" id="{C32DA71D-01F1-4488-9259-F86DC4FE1E72}"/>
                </a:ext>
              </a:extLst>
            </p:cNvPr>
            <p:cNvGrpSpPr>
              <a:grpSpLocks/>
            </p:cNvGrpSpPr>
            <p:nvPr userDrawn="1"/>
          </p:nvGrpSpPr>
          <p:grpSpPr bwMode="auto">
            <a:xfrm>
              <a:off x="4128" y="3360"/>
              <a:ext cx="1351" cy="821"/>
              <a:chOff x="4128" y="3360"/>
              <a:chExt cx="1351" cy="821"/>
            </a:xfrm>
          </p:grpSpPr>
          <p:sp>
            <p:nvSpPr>
              <p:cNvPr id="22" name="Freeform 36">
                <a:extLst>
                  <a:ext uri="{FF2B5EF4-FFF2-40B4-BE49-F238E27FC236}">
                    <a16:creationId xmlns:a16="http://schemas.microsoft.com/office/drawing/2014/main" id="{A67EEB28-F6F9-4ED2-B7BA-05C3D1856C52}"/>
                  </a:ext>
                </a:extLst>
              </p:cNvPr>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23" name="Freeform 37">
                <a:extLst>
                  <a:ext uri="{FF2B5EF4-FFF2-40B4-BE49-F238E27FC236}">
                    <a16:creationId xmlns:a16="http://schemas.microsoft.com/office/drawing/2014/main" id="{E62C91ED-2F1F-4C5C-888E-2F649E1D80FC}"/>
                  </a:ext>
                </a:extLst>
              </p:cNvPr>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24" name="Freeform 38">
                <a:extLst>
                  <a:ext uri="{FF2B5EF4-FFF2-40B4-BE49-F238E27FC236}">
                    <a16:creationId xmlns:a16="http://schemas.microsoft.com/office/drawing/2014/main" id="{4504B14F-1FEC-483F-8139-E854B9FD75E5}"/>
                  </a:ext>
                </a:extLst>
              </p:cNvPr>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25" name="Freeform 39">
                <a:extLst>
                  <a:ext uri="{FF2B5EF4-FFF2-40B4-BE49-F238E27FC236}">
                    <a16:creationId xmlns:a16="http://schemas.microsoft.com/office/drawing/2014/main" id="{0C2DCD04-A666-486D-8620-27995A3B44E8}"/>
                  </a:ext>
                </a:extLst>
              </p:cNvPr>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26" name="Freeform 40">
                <a:extLst>
                  <a:ext uri="{FF2B5EF4-FFF2-40B4-BE49-F238E27FC236}">
                    <a16:creationId xmlns:a16="http://schemas.microsoft.com/office/drawing/2014/main" id="{9347A826-28BA-4344-9CFA-630A7DFBFF82}"/>
                  </a:ext>
                </a:extLst>
              </p:cNvPr>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27" name="Freeform 41">
                <a:extLst>
                  <a:ext uri="{FF2B5EF4-FFF2-40B4-BE49-F238E27FC236}">
                    <a16:creationId xmlns:a16="http://schemas.microsoft.com/office/drawing/2014/main" id="{2501B713-80D6-4FDC-BCA8-B8187675D408}"/>
                  </a:ext>
                </a:extLst>
              </p:cNvPr>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28" name="Freeform 42">
                <a:extLst>
                  <a:ext uri="{FF2B5EF4-FFF2-40B4-BE49-F238E27FC236}">
                    <a16:creationId xmlns:a16="http://schemas.microsoft.com/office/drawing/2014/main" id="{D3B92566-0981-4DA4-B603-88C6E1ECBB59}"/>
                  </a:ext>
                </a:extLst>
              </p:cNvPr>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29" name="Freeform 43">
                <a:extLst>
                  <a:ext uri="{FF2B5EF4-FFF2-40B4-BE49-F238E27FC236}">
                    <a16:creationId xmlns:a16="http://schemas.microsoft.com/office/drawing/2014/main" id="{ECFF032F-CCF5-4A25-9CAB-D94727072D4C}"/>
                  </a:ext>
                </a:extLst>
              </p:cNvPr>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0" name="Freeform 44">
                <a:extLst>
                  <a:ext uri="{FF2B5EF4-FFF2-40B4-BE49-F238E27FC236}">
                    <a16:creationId xmlns:a16="http://schemas.microsoft.com/office/drawing/2014/main" id="{82477134-5D53-446C-8FC3-BD0DEDD72C1E}"/>
                  </a:ext>
                </a:extLst>
              </p:cNvPr>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31" name="Freeform 45">
                <a:extLst>
                  <a:ext uri="{FF2B5EF4-FFF2-40B4-BE49-F238E27FC236}">
                    <a16:creationId xmlns:a16="http://schemas.microsoft.com/office/drawing/2014/main" id="{DFFEF8B0-9E15-4EE6-868E-1317CA2513AA}"/>
                  </a:ext>
                </a:extLst>
              </p:cNvPr>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32" name="Freeform 46">
                <a:extLst>
                  <a:ext uri="{FF2B5EF4-FFF2-40B4-BE49-F238E27FC236}">
                    <a16:creationId xmlns:a16="http://schemas.microsoft.com/office/drawing/2014/main" id="{32613489-BB2B-4F98-B1AE-37BA053221A7}"/>
                  </a:ext>
                </a:extLst>
              </p:cNvPr>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33" name="Oval 47">
                <a:extLst>
                  <a:ext uri="{FF2B5EF4-FFF2-40B4-BE49-F238E27FC236}">
                    <a16:creationId xmlns:a16="http://schemas.microsoft.com/office/drawing/2014/main" id="{CB1FDB01-28B9-4A3B-82E2-BE6342F78575}"/>
                  </a:ext>
                </a:extLst>
              </p:cNvPr>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34" name="Oval 48">
                <a:extLst>
                  <a:ext uri="{FF2B5EF4-FFF2-40B4-BE49-F238E27FC236}">
                    <a16:creationId xmlns:a16="http://schemas.microsoft.com/office/drawing/2014/main" id="{5C3DA5F9-99B5-4D1A-9B88-CE477EB117B0}"/>
                  </a:ext>
                </a:extLst>
              </p:cNvPr>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35" name="Oval 49">
                <a:extLst>
                  <a:ext uri="{FF2B5EF4-FFF2-40B4-BE49-F238E27FC236}">
                    <a16:creationId xmlns:a16="http://schemas.microsoft.com/office/drawing/2014/main" id="{9A6B1D7A-6ADF-4C0F-80D9-C40BEA4A4E0F}"/>
                  </a:ext>
                </a:extLst>
              </p:cNvPr>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36" name="Oval 50">
                <a:extLst>
                  <a:ext uri="{FF2B5EF4-FFF2-40B4-BE49-F238E27FC236}">
                    <a16:creationId xmlns:a16="http://schemas.microsoft.com/office/drawing/2014/main" id="{17336B99-4A2B-4D01-BD7F-0C32FD3162B3}"/>
                  </a:ext>
                </a:extLst>
              </p:cNvPr>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37" name="Oval 51">
                <a:extLst>
                  <a:ext uri="{FF2B5EF4-FFF2-40B4-BE49-F238E27FC236}">
                    <a16:creationId xmlns:a16="http://schemas.microsoft.com/office/drawing/2014/main" id="{7E3FDCE2-2116-4A17-AC95-EA6EB310D758}"/>
                  </a:ext>
                </a:extLst>
              </p:cNvPr>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38" name="Oval 52">
                <a:extLst>
                  <a:ext uri="{FF2B5EF4-FFF2-40B4-BE49-F238E27FC236}">
                    <a16:creationId xmlns:a16="http://schemas.microsoft.com/office/drawing/2014/main" id="{631DAA83-BB2F-4706-967D-7627304479C3}"/>
                  </a:ext>
                </a:extLst>
              </p:cNvPr>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grpSp>
        <p:grpSp>
          <p:nvGrpSpPr>
            <p:cNvPr id="9" name="Group 53">
              <a:extLst>
                <a:ext uri="{FF2B5EF4-FFF2-40B4-BE49-F238E27FC236}">
                  <a16:creationId xmlns:a16="http://schemas.microsoft.com/office/drawing/2014/main" id="{4DA15EEE-095E-43C2-9132-387AD58F4075}"/>
                </a:ext>
              </a:extLst>
            </p:cNvPr>
            <p:cNvGrpSpPr>
              <a:grpSpLocks/>
            </p:cNvGrpSpPr>
            <p:nvPr userDrawn="1"/>
          </p:nvGrpSpPr>
          <p:grpSpPr bwMode="auto">
            <a:xfrm>
              <a:off x="5280" y="3024"/>
              <a:ext cx="425" cy="258"/>
              <a:chOff x="5280" y="3024"/>
              <a:chExt cx="425" cy="258"/>
            </a:xfrm>
          </p:grpSpPr>
          <p:sp>
            <p:nvSpPr>
              <p:cNvPr id="10" name="Freeform 54">
                <a:extLst>
                  <a:ext uri="{FF2B5EF4-FFF2-40B4-BE49-F238E27FC236}">
                    <a16:creationId xmlns:a16="http://schemas.microsoft.com/office/drawing/2014/main" id="{D1B2274F-5804-4898-B842-A48BE291C546}"/>
                  </a:ext>
                </a:extLst>
              </p:cNvPr>
              <p:cNvSpPr>
                <a:spLocks/>
              </p:cNvSpPr>
              <p:nvPr/>
            </p:nvSpPr>
            <p:spPr bwMode="hidden">
              <a:xfrm>
                <a:off x="5280" y="3186"/>
                <a:ext cx="383" cy="96"/>
              </a:xfrm>
              <a:custGeom>
                <a:avLst/>
                <a:gdLst>
                  <a:gd name="T0" fmla="*/ 225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5 w 382"/>
                  <a:gd name="T19" fmla="*/ 96 h 96"/>
                  <a:gd name="T20" fmla="*/ 279 w 382"/>
                  <a:gd name="T21" fmla="*/ 90 h 96"/>
                  <a:gd name="T22" fmla="*/ 327 w 382"/>
                  <a:gd name="T23" fmla="*/ 84 h 96"/>
                  <a:gd name="T24" fmla="*/ 368 w 382"/>
                  <a:gd name="T25" fmla="*/ 66 h 96"/>
                  <a:gd name="T26" fmla="*/ 398 w 382"/>
                  <a:gd name="T27" fmla="*/ 42 h 96"/>
                  <a:gd name="T28" fmla="*/ 392 w 382"/>
                  <a:gd name="T29" fmla="*/ 42 h 96"/>
                  <a:gd name="T30" fmla="*/ 362 w 382"/>
                  <a:gd name="T31" fmla="*/ 66 h 96"/>
                  <a:gd name="T32" fmla="*/ 321 w 382"/>
                  <a:gd name="T33" fmla="*/ 78 h 96"/>
                  <a:gd name="T34" fmla="*/ 279 w 382"/>
                  <a:gd name="T35" fmla="*/ 90 h 96"/>
                  <a:gd name="T36" fmla="*/ 225 w 382"/>
                  <a:gd name="T37" fmla="*/ 96 h 96"/>
                  <a:gd name="T38" fmla="*/ 225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 name="Freeform 55">
                <a:extLst>
                  <a:ext uri="{FF2B5EF4-FFF2-40B4-BE49-F238E27FC236}">
                    <a16:creationId xmlns:a16="http://schemas.microsoft.com/office/drawing/2014/main" id="{5A3BF777-5DD6-498B-9518-EC60CF6CF7FC}"/>
                  </a:ext>
                </a:extLst>
              </p:cNvPr>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56">
                <a:extLst>
                  <a:ext uri="{FF2B5EF4-FFF2-40B4-BE49-F238E27FC236}">
                    <a16:creationId xmlns:a16="http://schemas.microsoft.com/office/drawing/2014/main" id="{526F71D4-671F-4FA7-9455-E0E7B029837F}"/>
                  </a:ext>
                </a:extLst>
              </p:cNvPr>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3" name="Freeform 57">
                <a:extLst>
                  <a:ext uri="{FF2B5EF4-FFF2-40B4-BE49-F238E27FC236}">
                    <a16:creationId xmlns:a16="http://schemas.microsoft.com/office/drawing/2014/main" id="{99592312-9783-4487-B6AA-D0ED5F1E0A16}"/>
                  </a:ext>
                </a:extLst>
              </p:cNvPr>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58">
                <a:extLst>
                  <a:ext uri="{FF2B5EF4-FFF2-40B4-BE49-F238E27FC236}">
                    <a16:creationId xmlns:a16="http://schemas.microsoft.com/office/drawing/2014/main" id="{1AAD0109-07F1-4F1B-A3F8-4D2F3B5C7D3C}"/>
                  </a:ext>
                </a:extLst>
              </p:cNvPr>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5" name="Freeform 59">
                <a:extLst>
                  <a:ext uri="{FF2B5EF4-FFF2-40B4-BE49-F238E27FC236}">
                    <a16:creationId xmlns:a16="http://schemas.microsoft.com/office/drawing/2014/main" id="{19018F33-685D-42D9-BF91-733749D8D4BF}"/>
                  </a:ext>
                </a:extLst>
              </p:cNvPr>
              <p:cNvSpPr>
                <a:spLocks/>
              </p:cNvSpPr>
              <p:nvPr/>
            </p:nvSpPr>
            <p:spPr bwMode="hidden">
              <a:xfrm>
                <a:off x="5489" y="3042"/>
                <a:ext cx="186" cy="210"/>
              </a:xfrm>
              <a:custGeom>
                <a:avLst/>
                <a:gdLst>
                  <a:gd name="T0" fmla="*/ 0 w 185"/>
                  <a:gd name="T1" fmla="*/ 6 h 210"/>
                  <a:gd name="T2" fmla="*/ 66 w 185"/>
                  <a:gd name="T3" fmla="*/ 12 h 210"/>
                  <a:gd name="T4" fmla="*/ 135 w 185"/>
                  <a:gd name="T5" fmla="*/ 36 h 210"/>
                  <a:gd name="T6" fmla="*/ 171 w 185"/>
                  <a:gd name="T7" fmla="*/ 72 h 210"/>
                  <a:gd name="T8" fmla="*/ 177 w 185"/>
                  <a:gd name="T9" fmla="*/ 90 h 210"/>
                  <a:gd name="T10" fmla="*/ 183 w 185"/>
                  <a:gd name="T11" fmla="*/ 114 h 210"/>
                  <a:gd name="T12" fmla="*/ 177 w 185"/>
                  <a:gd name="T13" fmla="*/ 138 h 210"/>
                  <a:gd name="T14" fmla="*/ 165 w 185"/>
                  <a:gd name="T15" fmla="*/ 162 h 210"/>
                  <a:gd name="T16" fmla="*/ 135 w 185"/>
                  <a:gd name="T17" fmla="*/ 180 h 210"/>
                  <a:gd name="T18" fmla="*/ 90 w 185"/>
                  <a:gd name="T19" fmla="*/ 198 h 210"/>
                  <a:gd name="T20" fmla="*/ 112 w 185"/>
                  <a:gd name="T21" fmla="*/ 210 h 210"/>
                  <a:gd name="T22" fmla="*/ 147 w 185"/>
                  <a:gd name="T23" fmla="*/ 192 h 210"/>
                  <a:gd name="T24" fmla="*/ 177 w 185"/>
                  <a:gd name="T25" fmla="*/ 168 h 210"/>
                  <a:gd name="T26" fmla="*/ 195 w 185"/>
                  <a:gd name="T27" fmla="*/ 144 h 210"/>
                  <a:gd name="T28" fmla="*/ 201 w 185"/>
                  <a:gd name="T29" fmla="*/ 114 h 210"/>
                  <a:gd name="T30" fmla="*/ 195 w 185"/>
                  <a:gd name="T31" fmla="*/ 90 h 210"/>
                  <a:gd name="T32" fmla="*/ 189 w 185"/>
                  <a:gd name="T33" fmla="*/ 66 h 210"/>
                  <a:gd name="T34" fmla="*/ 171 w 185"/>
                  <a:gd name="T35" fmla="*/ 48 h 210"/>
                  <a:gd name="T36" fmla="*/ 147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60">
                <a:extLst>
                  <a:ext uri="{FF2B5EF4-FFF2-40B4-BE49-F238E27FC236}">
                    <a16:creationId xmlns:a16="http://schemas.microsoft.com/office/drawing/2014/main" id="{10BFCC50-41ED-40C8-AB6E-257F43FC1EB1}"/>
                  </a:ext>
                </a:extLst>
              </p:cNvPr>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17" name="Group 61">
                <a:extLst>
                  <a:ext uri="{FF2B5EF4-FFF2-40B4-BE49-F238E27FC236}">
                    <a16:creationId xmlns:a16="http://schemas.microsoft.com/office/drawing/2014/main" id="{29A7958C-C582-4023-90AC-D6CC8F4C94B0}"/>
                  </a:ext>
                </a:extLst>
              </p:cNvPr>
              <p:cNvGrpSpPr>
                <a:grpSpLocks/>
              </p:cNvGrpSpPr>
              <p:nvPr/>
            </p:nvGrpSpPr>
            <p:grpSpPr bwMode="auto">
              <a:xfrm>
                <a:off x="5381" y="3085"/>
                <a:ext cx="227" cy="132"/>
                <a:chOff x="5381" y="3085"/>
                <a:chExt cx="227" cy="132"/>
              </a:xfrm>
            </p:grpSpPr>
            <p:sp>
              <p:nvSpPr>
                <p:cNvPr id="18" name="Oval 62">
                  <a:extLst>
                    <a:ext uri="{FF2B5EF4-FFF2-40B4-BE49-F238E27FC236}">
                      <a16:creationId xmlns:a16="http://schemas.microsoft.com/office/drawing/2014/main" id="{0B830908-44D2-45B7-9270-035DEB6766D1}"/>
                    </a:ext>
                  </a:extLst>
                </p:cNvPr>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600" dirty="0"/>
                </a:p>
              </p:txBody>
            </p:sp>
            <p:sp>
              <p:nvSpPr>
                <p:cNvPr id="19" name="Oval 63">
                  <a:extLst>
                    <a:ext uri="{FF2B5EF4-FFF2-40B4-BE49-F238E27FC236}">
                      <a16:creationId xmlns:a16="http://schemas.microsoft.com/office/drawing/2014/main" id="{98E37A3D-9E07-45E8-9F97-B994E66BF3D9}"/>
                    </a:ext>
                  </a:extLst>
                </p:cNvPr>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600" dirty="0"/>
                </a:p>
              </p:txBody>
            </p:sp>
            <p:sp>
              <p:nvSpPr>
                <p:cNvPr id="20" name="Oval 64">
                  <a:extLst>
                    <a:ext uri="{FF2B5EF4-FFF2-40B4-BE49-F238E27FC236}">
                      <a16:creationId xmlns:a16="http://schemas.microsoft.com/office/drawing/2014/main" id="{41CE3C28-4C0F-4473-AECC-80E3D3FB849B}"/>
                    </a:ext>
                  </a:extLst>
                </p:cNvPr>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600" dirty="0"/>
                </a:p>
              </p:txBody>
            </p:sp>
            <p:sp>
              <p:nvSpPr>
                <p:cNvPr id="21" name="Oval 65">
                  <a:extLst>
                    <a:ext uri="{FF2B5EF4-FFF2-40B4-BE49-F238E27FC236}">
                      <a16:creationId xmlns:a16="http://schemas.microsoft.com/office/drawing/2014/main" id="{EF56E9B8-A9BF-4AAD-8E6F-E50EC9C4C70D}"/>
                    </a:ext>
                  </a:extLst>
                </p:cNvPr>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600" dirty="0"/>
                </a:p>
              </p:txBody>
            </p:sp>
          </p:grpSp>
        </p:grpSp>
      </p:grpSp>
      <p:sp>
        <p:nvSpPr>
          <p:cNvPr id="13378" name="Rectangle 66"/>
          <p:cNvSpPr>
            <a:spLocks noGrp="1" noChangeArrowheads="1"/>
          </p:cNvSpPr>
          <p:nvPr>
            <p:ph type="ctrTitle" sz="quarter"/>
          </p:nvPr>
        </p:nvSpPr>
        <p:spPr>
          <a:xfrm>
            <a:off x="914400" y="1692276"/>
            <a:ext cx="10363200" cy="1736725"/>
          </a:xfrm>
        </p:spPr>
        <p:txBody>
          <a:bodyPr anchor="b"/>
          <a:lstStyle>
            <a:lvl1pPr>
              <a:defRPr sz="5400"/>
            </a:lvl1pPr>
          </a:lstStyle>
          <a:p>
            <a:pPr lvl="0"/>
            <a:r>
              <a:rPr lang="en-US" altLang="en-US" noProof="0"/>
              <a:t>Click to edit Master title style</a:t>
            </a:r>
          </a:p>
        </p:txBody>
      </p:sp>
      <p:sp>
        <p:nvSpPr>
          <p:cNvPr id="13379" name="Rectangle 67"/>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68" name="Rectangle 68">
            <a:extLst>
              <a:ext uri="{FF2B5EF4-FFF2-40B4-BE49-F238E27FC236}">
                <a16:creationId xmlns:a16="http://schemas.microsoft.com/office/drawing/2014/main" id="{34C7FD55-0CD0-44D5-B022-1610C216D8A4}"/>
              </a:ext>
            </a:extLst>
          </p:cNvPr>
          <p:cNvSpPr>
            <a:spLocks noGrp="1" noChangeArrowheads="1"/>
          </p:cNvSpPr>
          <p:nvPr>
            <p:ph type="dt" sz="quarter" idx="10"/>
          </p:nvPr>
        </p:nvSpPr>
        <p:spPr>
          <a:xfrm>
            <a:off x="609600" y="6248400"/>
            <a:ext cx="2844800" cy="457200"/>
          </a:xfrm>
        </p:spPr>
        <p:txBody>
          <a:bodyPr/>
          <a:lstStyle>
            <a:lvl1pPr>
              <a:defRPr/>
            </a:lvl1pPr>
          </a:lstStyle>
          <a:p>
            <a:pPr>
              <a:defRPr/>
            </a:pPr>
            <a:endParaRPr lang="en-US" altLang="en-US"/>
          </a:p>
        </p:txBody>
      </p:sp>
      <p:sp>
        <p:nvSpPr>
          <p:cNvPr id="69" name="Rectangle 69">
            <a:extLst>
              <a:ext uri="{FF2B5EF4-FFF2-40B4-BE49-F238E27FC236}">
                <a16:creationId xmlns:a16="http://schemas.microsoft.com/office/drawing/2014/main" id="{8622628F-47B8-420A-8A89-B201E9AC9361}"/>
              </a:ext>
            </a:extLst>
          </p:cNvPr>
          <p:cNvSpPr>
            <a:spLocks noGrp="1" noChangeArrowheads="1"/>
          </p:cNvSpPr>
          <p:nvPr>
            <p:ph type="ftr" sz="quarter" idx="11"/>
          </p:nvPr>
        </p:nvSpPr>
        <p:spPr>
          <a:xfrm>
            <a:off x="4165600" y="6248400"/>
            <a:ext cx="3860800" cy="457200"/>
          </a:xfrm>
        </p:spPr>
        <p:txBody>
          <a:bodyPr/>
          <a:lstStyle>
            <a:lvl1pPr>
              <a:defRPr/>
            </a:lvl1pPr>
          </a:lstStyle>
          <a:p>
            <a:pPr>
              <a:defRPr/>
            </a:pPr>
            <a:endParaRPr lang="en-US" altLang="en-US"/>
          </a:p>
        </p:txBody>
      </p:sp>
      <p:sp>
        <p:nvSpPr>
          <p:cNvPr id="70" name="Rectangle 70">
            <a:extLst>
              <a:ext uri="{FF2B5EF4-FFF2-40B4-BE49-F238E27FC236}">
                <a16:creationId xmlns:a16="http://schemas.microsoft.com/office/drawing/2014/main" id="{7C8C9936-E4D9-41C6-A125-0760E5BB986F}"/>
              </a:ext>
            </a:extLst>
          </p:cNvPr>
          <p:cNvSpPr>
            <a:spLocks noGrp="1" noChangeArrowheads="1"/>
          </p:cNvSpPr>
          <p:nvPr>
            <p:ph type="sldNum" sz="quarter" idx="12"/>
          </p:nvPr>
        </p:nvSpPr>
        <p:spPr>
          <a:xfrm>
            <a:off x="8737600" y="6248400"/>
            <a:ext cx="2844800" cy="457200"/>
          </a:xfrm>
        </p:spPr>
        <p:txBody>
          <a:bodyPr/>
          <a:lstStyle>
            <a:lvl1pPr>
              <a:defRPr/>
            </a:lvl1pPr>
          </a:lstStyle>
          <a:p>
            <a:fld id="{91841102-1A6B-462D-8BD9-43B100F9C48F}" type="slidenum">
              <a:rPr lang="en-US" altLang="en-US"/>
              <a:pPr/>
              <a:t>‹#›</a:t>
            </a:fld>
            <a:endParaRPr lang="en-US" altLang="en-US"/>
          </a:p>
        </p:txBody>
      </p:sp>
    </p:spTree>
    <p:extLst>
      <p:ext uri="{BB962C8B-B14F-4D97-AF65-F5344CB8AC3E}">
        <p14:creationId xmlns:p14="http://schemas.microsoft.com/office/powerpoint/2010/main" val="3451929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a:extLst>
              <a:ext uri="{FF2B5EF4-FFF2-40B4-BE49-F238E27FC236}">
                <a16:creationId xmlns:a16="http://schemas.microsoft.com/office/drawing/2014/main" id="{81BD6714-BA83-48D4-8421-BD2D6624AB9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0">
            <a:extLst>
              <a:ext uri="{FF2B5EF4-FFF2-40B4-BE49-F238E27FC236}">
                <a16:creationId xmlns:a16="http://schemas.microsoft.com/office/drawing/2014/main" id="{B31428CA-C13D-447D-80BC-79A27C47F0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1">
            <a:extLst>
              <a:ext uri="{FF2B5EF4-FFF2-40B4-BE49-F238E27FC236}">
                <a16:creationId xmlns:a16="http://schemas.microsoft.com/office/drawing/2014/main" id="{04372C89-7311-4DAB-9BDC-57EEB5ACD507}"/>
              </a:ext>
            </a:extLst>
          </p:cNvPr>
          <p:cNvSpPr>
            <a:spLocks noGrp="1" noChangeArrowheads="1"/>
          </p:cNvSpPr>
          <p:nvPr>
            <p:ph type="sldNum" sz="quarter" idx="12"/>
          </p:nvPr>
        </p:nvSpPr>
        <p:spPr>
          <a:ln/>
        </p:spPr>
        <p:txBody>
          <a:bodyPr/>
          <a:lstStyle>
            <a:lvl1pPr>
              <a:defRPr/>
            </a:lvl1pPr>
          </a:lstStyle>
          <a:p>
            <a:fld id="{388CB9D1-E798-4FFC-9C11-FC1E622E0D50}" type="slidenum">
              <a:rPr lang="en-US" altLang="en-US"/>
              <a:pPr/>
              <a:t>‹#›</a:t>
            </a:fld>
            <a:endParaRPr lang="en-US" altLang="en-US"/>
          </a:p>
        </p:txBody>
      </p:sp>
    </p:spTree>
    <p:extLst>
      <p:ext uri="{BB962C8B-B14F-4D97-AF65-F5344CB8AC3E}">
        <p14:creationId xmlns:p14="http://schemas.microsoft.com/office/powerpoint/2010/main" val="950617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69">
            <a:extLst>
              <a:ext uri="{FF2B5EF4-FFF2-40B4-BE49-F238E27FC236}">
                <a16:creationId xmlns:a16="http://schemas.microsoft.com/office/drawing/2014/main" id="{6C2D6F75-E39E-4CE1-8752-253D22BFBA2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0">
            <a:extLst>
              <a:ext uri="{FF2B5EF4-FFF2-40B4-BE49-F238E27FC236}">
                <a16:creationId xmlns:a16="http://schemas.microsoft.com/office/drawing/2014/main" id="{A83F90E6-04BB-4D1C-9270-C2186C4E6A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1">
            <a:extLst>
              <a:ext uri="{FF2B5EF4-FFF2-40B4-BE49-F238E27FC236}">
                <a16:creationId xmlns:a16="http://schemas.microsoft.com/office/drawing/2014/main" id="{9D1F6AF6-C378-451F-89E2-7AA74B7F9AA6}"/>
              </a:ext>
            </a:extLst>
          </p:cNvPr>
          <p:cNvSpPr>
            <a:spLocks noGrp="1" noChangeArrowheads="1"/>
          </p:cNvSpPr>
          <p:nvPr>
            <p:ph type="sldNum" sz="quarter" idx="12"/>
          </p:nvPr>
        </p:nvSpPr>
        <p:spPr>
          <a:ln/>
        </p:spPr>
        <p:txBody>
          <a:bodyPr/>
          <a:lstStyle>
            <a:lvl1pPr>
              <a:defRPr/>
            </a:lvl1pPr>
          </a:lstStyle>
          <a:p>
            <a:fld id="{6453CA14-2D4C-4AC8-8BA5-D456A90B2464}" type="slidenum">
              <a:rPr lang="en-US" altLang="en-US"/>
              <a:pPr/>
              <a:t>‹#›</a:t>
            </a:fld>
            <a:endParaRPr lang="en-US" altLang="en-US"/>
          </a:p>
        </p:txBody>
      </p:sp>
    </p:spTree>
    <p:extLst>
      <p:ext uri="{BB962C8B-B14F-4D97-AF65-F5344CB8AC3E}">
        <p14:creationId xmlns:p14="http://schemas.microsoft.com/office/powerpoint/2010/main" val="3653920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a:extLst>
              <a:ext uri="{FF2B5EF4-FFF2-40B4-BE49-F238E27FC236}">
                <a16:creationId xmlns:a16="http://schemas.microsoft.com/office/drawing/2014/main" id="{03ECAF83-405F-4F61-BAEC-AB881DC0EF2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0">
            <a:extLst>
              <a:ext uri="{FF2B5EF4-FFF2-40B4-BE49-F238E27FC236}">
                <a16:creationId xmlns:a16="http://schemas.microsoft.com/office/drawing/2014/main" id="{96851798-A317-4CB2-9099-1983456947D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1">
            <a:extLst>
              <a:ext uri="{FF2B5EF4-FFF2-40B4-BE49-F238E27FC236}">
                <a16:creationId xmlns:a16="http://schemas.microsoft.com/office/drawing/2014/main" id="{DAA37842-79BD-46C8-B37F-C5E71373F455}"/>
              </a:ext>
            </a:extLst>
          </p:cNvPr>
          <p:cNvSpPr>
            <a:spLocks noGrp="1" noChangeArrowheads="1"/>
          </p:cNvSpPr>
          <p:nvPr>
            <p:ph type="sldNum" sz="quarter" idx="12"/>
          </p:nvPr>
        </p:nvSpPr>
        <p:spPr>
          <a:ln/>
        </p:spPr>
        <p:txBody>
          <a:bodyPr/>
          <a:lstStyle>
            <a:lvl1pPr>
              <a:defRPr/>
            </a:lvl1pPr>
          </a:lstStyle>
          <a:p>
            <a:fld id="{A6F2DDFB-4749-4DFF-97BF-8C1CF226DC57}" type="slidenum">
              <a:rPr lang="en-US" altLang="en-US"/>
              <a:pPr/>
              <a:t>‹#›</a:t>
            </a:fld>
            <a:endParaRPr lang="en-US" altLang="en-US"/>
          </a:p>
        </p:txBody>
      </p:sp>
    </p:spTree>
    <p:extLst>
      <p:ext uri="{BB962C8B-B14F-4D97-AF65-F5344CB8AC3E}">
        <p14:creationId xmlns:p14="http://schemas.microsoft.com/office/powerpoint/2010/main" val="3128877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a:extLst>
              <a:ext uri="{FF2B5EF4-FFF2-40B4-BE49-F238E27FC236}">
                <a16:creationId xmlns:a16="http://schemas.microsoft.com/office/drawing/2014/main" id="{46171111-A51D-48EE-8B3C-088A4B710B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70">
            <a:extLst>
              <a:ext uri="{FF2B5EF4-FFF2-40B4-BE49-F238E27FC236}">
                <a16:creationId xmlns:a16="http://schemas.microsoft.com/office/drawing/2014/main" id="{43E07F72-7039-4DD9-B71E-2DC289E854E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71">
            <a:extLst>
              <a:ext uri="{FF2B5EF4-FFF2-40B4-BE49-F238E27FC236}">
                <a16:creationId xmlns:a16="http://schemas.microsoft.com/office/drawing/2014/main" id="{438A71A6-D1BA-4889-8B06-46897E98E19C}"/>
              </a:ext>
            </a:extLst>
          </p:cNvPr>
          <p:cNvSpPr>
            <a:spLocks noGrp="1" noChangeArrowheads="1"/>
          </p:cNvSpPr>
          <p:nvPr>
            <p:ph type="sldNum" sz="quarter" idx="12"/>
          </p:nvPr>
        </p:nvSpPr>
        <p:spPr>
          <a:ln/>
        </p:spPr>
        <p:txBody>
          <a:bodyPr/>
          <a:lstStyle>
            <a:lvl1pPr>
              <a:defRPr/>
            </a:lvl1pPr>
          </a:lstStyle>
          <a:p>
            <a:fld id="{7F715FCD-8D04-4565-A2FE-672FB2B4D00A}" type="slidenum">
              <a:rPr lang="en-US" altLang="en-US"/>
              <a:pPr/>
              <a:t>‹#›</a:t>
            </a:fld>
            <a:endParaRPr lang="en-US" altLang="en-US"/>
          </a:p>
        </p:txBody>
      </p:sp>
    </p:spTree>
    <p:extLst>
      <p:ext uri="{BB962C8B-B14F-4D97-AF65-F5344CB8AC3E}">
        <p14:creationId xmlns:p14="http://schemas.microsoft.com/office/powerpoint/2010/main" val="1676939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9">
            <a:extLst>
              <a:ext uri="{FF2B5EF4-FFF2-40B4-BE49-F238E27FC236}">
                <a16:creationId xmlns:a16="http://schemas.microsoft.com/office/drawing/2014/main" id="{32F99238-F8AC-4C0E-B99D-63F4B4A0C6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70">
            <a:extLst>
              <a:ext uri="{FF2B5EF4-FFF2-40B4-BE49-F238E27FC236}">
                <a16:creationId xmlns:a16="http://schemas.microsoft.com/office/drawing/2014/main" id="{438F8E78-D966-4F41-A045-4681A4E56B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71">
            <a:extLst>
              <a:ext uri="{FF2B5EF4-FFF2-40B4-BE49-F238E27FC236}">
                <a16:creationId xmlns:a16="http://schemas.microsoft.com/office/drawing/2014/main" id="{1AF82F95-A205-4E87-80C3-3A1C987E66C4}"/>
              </a:ext>
            </a:extLst>
          </p:cNvPr>
          <p:cNvSpPr>
            <a:spLocks noGrp="1" noChangeArrowheads="1"/>
          </p:cNvSpPr>
          <p:nvPr>
            <p:ph type="sldNum" sz="quarter" idx="12"/>
          </p:nvPr>
        </p:nvSpPr>
        <p:spPr>
          <a:ln/>
        </p:spPr>
        <p:txBody>
          <a:bodyPr/>
          <a:lstStyle>
            <a:lvl1pPr>
              <a:defRPr/>
            </a:lvl1pPr>
          </a:lstStyle>
          <a:p>
            <a:fld id="{EB0A88DE-EBB3-4AB9-A6AD-CEAF5D6647A6}" type="slidenum">
              <a:rPr lang="en-US" altLang="en-US"/>
              <a:pPr/>
              <a:t>‹#›</a:t>
            </a:fld>
            <a:endParaRPr lang="en-US" altLang="en-US"/>
          </a:p>
        </p:txBody>
      </p:sp>
    </p:spTree>
    <p:extLst>
      <p:ext uri="{BB962C8B-B14F-4D97-AF65-F5344CB8AC3E}">
        <p14:creationId xmlns:p14="http://schemas.microsoft.com/office/powerpoint/2010/main" val="1344044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a:extLst>
              <a:ext uri="{FF2B5EF4-FFF2-40B4-BE49-F238E27FC236}">
                <a16:creationId xmlns:a16="http://schemas.microsoft.com/office/drawing/2014/main" id="{8B6FA4EC-7603-4E9A-9A51-2F215DAD312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70">
            <a:extLst>
              <a:ext uri="{FF2B5EF4-FFF2-40B4-BE49-F238E27FC236}">
                <a16:creationId xmlns:a16="http://schemas.microsoft.com/office/drawing/2014/main" id="{E95A602B-0141-44A2-BB45-64343883B2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71">
            <a:extLst>
              <a:ext uri="{FF2B5EF4-FFF2-40B4-BE49-F238E27FC236}">
                <a16:creationId xmlns:a16="http://schemas.microsoft.com/office/drawing/2014/main" id="{A63F94FA-82E9-4333-AE6D-BC8D2C8E8C68}"/>
              </a:ext>
            </a:extLst>
          </p:cNvPr>
          <p:cNvSpPr>
            <a:spLocks noGrp="1" noChangeArrowheads="1"/>
          </p:cNvSpPr>
          <p:nvPr>
            <p:ph type="sldNum" sz="quarter" idx="12"/>
          </p:nvPr>
        </p:nvSpPr>
        <p:spPr>
          <a:ln/>
        </p:spPr>
        <p:txBody>
          <a:bodyPr/>
          <a:lstStyle>
            <a:lvl1pPr>
              <a:defRPr/>
            </a:lvl1pPr>
          </a:lstStyle>
          <a:p>
            <a:fld id="{07DD0580-3DD8-4267-AABD-59084C559F0E}" type="slidenum">
              <a:rPr lang="en-US" altLang="en-US"/>
              <a:pPr/>
              <a:t>‹#›</a:t>
            </a:fld>
            <a:endParaRPr lang="en-US" altLang="en-US"/>
          </a:p>
        </p:txBody>
      </p:sp>
    </p:spTree>
    <p:extLst>
      <p:ext uri="{BB962C8B-B14F-4D97-AF65-F5344CB8AC3E}">
        <p14:creationId xmlns:p14="http://schemas.microsoft.com/office/powerpoint/2010/main" val="4266491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9">
            <a:extLst>
              <a:ext uri="{FF2B5EF4-FFF2-40B4-BE49-F238E27FC236}">
                <a16:creationId xmlns:a16="http://schemas.microsoft.com/office/drawing/2014/main" id="{C2F41B94-D5F4-40ED-A578-6174C58BBA7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0">
            <a:extLst>
              <a:ext uri="{FF2B5EF4-FFF2-40B4-BE49-F238E27FC236}">
                <a16:creationId xmlns:a16="http://schemas.microsoft.com/office/drawing/2014/main" id="{A4BB6BB3-FFD6-4356-9E2C-1C815129E4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1">
            <a:extLst>
              <a:ext uri="{FF2B5EF4-FFF2-40B4-BE49-F238E27FC236}">
                <a16:creationId xmlns:a16="http://schemas.microsoft.com/office/drawing/2014/main" id="{6053A2DB-674A-43E5-BC76-68BB5E0706FE}"/>
              </a:ext>
            </a:extLst>
          </p:cNvPr>
          <p:cNvSpPr>
            <a:spLocks noGrp="1" noChangeArrowheads="1"/>
          </p:cNvSpPr>
          <p:nvPr>
            <p:ph type="sldNum" sz="quarter" idx="12"/>
          </p:nvPr>
        </p:nvSpPr>
        <p:spPr>
          <a:ln/>
        </p:spPr>
        <p:txBody>
          <a:bodyPr/>
          <a:lstStyle>
            <a:lvl1pPr>
              <a:defRPr/>
            </a:lvl1pPr>
          </a:lstStyle>
          <a:p>
            <a:fld id="{E14BF18D-BDDA-4A94-8997-33461C2F73BF}" type="slidenum">
              <a:rPr lang="en-US" altLang="en-US"/>
              <a:pPr/>
              <a:t>‹#›</a:t>
            </a:fld>
            <a:endParaRPr lang="en-US" altLang="en-US"/>
          </a:p>
        </p:txBody>
      </p:sp>
    </p:spTree>
    <p:extLst>
      <p:ext uri="{BB962C8B-B14F-4D97-AF65-F5344CB8AC3E}">
        <p14:creationId xmlns:p14="http://schemas.microsoft.com/office/powerpoint/2010/main" val="1454135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3/30/2021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76992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9">
            <a:extLst>
              <a:ext uri="{FF2B5EF4-FFF2-40B4-BE49-F238E27FC236}">
                <a16:creationId xmlns:a16="http://schemas.microsoft.com/office/drawing/2014/main" id="{28FB213C-1C3A-4536-A84D-8667565F96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0">
            <a:extLst>
              <a:ext uri="{FF2B5EF4-FFF2-40B4-BE49-F238E27FC236}">
                <a16:creationId xmlns:a16="http://schemas.microsoft.com/office/drawing/2014/main" id="{910A12FE-6864-4A17-B2BB-86EB73F749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1">
            <a:extLst>
              <a:ext uri="{FF2B5EF4-FFF2-40B4-BE49-F238E27FC236}">
                <a16:creationId xmlns:a16="http://schemas.microsoft.com/office/drawing/2014/main" id="{ECFC168C-FD62-4DBE-869B-AC2EDE3C1774}"/>
              </a:ext>
            </a:extLst>
          </p:cNvPr>
          <p:cNvSpPr>
            <a:spLocks noGrp="1" noChangeArrowheads="1"/>
          </p:cNvSpPr>
          <p:nvPr>
            <p:ph type="sldNum" sz="quarter" idx="12"/>
          </p:nvPr>
        </p:nvSpPr>
        <p:spPr>
          <a:ln/>
        </p:spPr>
        <p:txBody>
          <a:bodyPr/>
          <a:lstStyle>
            <a:lvl1pPr>
              <a:defRPr/>
            </a:lvl1pPr>
          </a:lstStyle>
          <a:p>
            <a:fld id="{D3AAD038-5ACE-46EA-9896-0F953544F6D2}" type="slidenum">
              <a:rPr lang="en-US" altLang="en-US"/>
              <a:pPr/>
              <a:t>‹#›</a:t>
            </a:fld>
            <a:endParaRPr lang="en-US" altLang="en-US"/>
          </a:p>
        </p:txBody>
      </p:sp>
    </p:spTree>
    <p:extLst>
      <p:ext uri="{BB962C8B-B14F-4D97-AF65-F5344CB8AC3E}">
        <p14:creationId xmlns:p14="http://schemas.microsoft.com/office/powerpoint/2010/main" val="3120116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a:extLst>
              <a:ext uri="{FF2B5EF4-FFF2-40B4-BE49-F238E27FC236}">
                <a16:creationId xmlns:a16="http://schemas.microsoft.com/office/drawing/2014/main" id="{BD4AEDF2-3B83-45D4-AFF0-B06D23519D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0">
            <a:extLst>
              <a:ext uri="{FF2B5EF4-FFF2-40B4-BE49-F238E27FC236}">
                <a16:creationId xmlns:a16="http://schemas.microsoft.com/office/drawing/2014/main" id="{49D742D0-BAC2-4B2F-A23E-EEF5DAF90B4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1">
            <a:extLst>
              <a:ext uri="{FF2B5EF4-FFF2-40B4-BE49-F238E27FC236}">
                <a16:creationId xmlns:a16="http://schemas.microsoft.com/office/drawing/2014/main" id="{93C94877-FC68-40E5-B7E2-AD09A89B4A36}"/>
              </a:ext>
            </a:extLst>
          </p:cNvPr>
          <p:cNvSpPr>
            <a:spLocks noGrp="1" noChangeArrowheads="1"/>
          </p:cNvSpPr>
          <p:nvPr>
            <p:ph type="sldNum" sz="quarter" idx="12"/>
          </p:nvPr>
        </p:nvSpPr>
        <p:spPr>
          <a:ln/>
        </p:spPr>
        <p:txBody>
          <a:bodyPr/>
          <a:lstStyle>
            <a:lvl1pPr>
              <a:defRPr/>
            </a:lvl1pPr>
          </a:lstStyle>
          <a:p>
            <a:fld id="{8D19B925-74F4-4D21-81A2-CD3BA27932ED}" type="slidenum">
              <a:rPr lang="en-US" altLang="en-US"/>
              <a:pPr/>
              <a:t>‹#›</a:t>
            </a:fld>
            <a:endParaRPr lang="en-US" altLang="en-US"/>
          </a:p>
        </p:txBody>
      </p:sp>
    </p:spTree>
    <p:extLst>
      <p:ext uri="{BB962C8B-B14F-4D97-AF65-F5344CB8AC3E}">
        <p14:creationId xmlns:p14="http://schemas.microsoft.com/office/powerpoint/2010/main" val="2032012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a:extLst>
              <a:ext uri="{FF2B5EF4-FFF2-40B4-BE49-F238E27FC236}">
                <a16:creationId xmlns:a16="http://schemas.microsoft.com/office/drawing/2014/main" id="{6CA7BEC3-7C1C-40BD-8019-AAC97746C3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0">
            <a:extLst>
              <a:ext uri="{FF2B5EF4-FFF2-40B4-BE49-F238E27FC236}">
                <a16:creationId xmlns:a16="http://schemas.microsoft.com/office/drawing/2014/main" id="{E6D7DE7C-44B1-4FB5-868D-47F8766CE5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1">
            <a:extLst>
              <a:ext uri="{FF2B5EF4-FFF2-40B4-BE49-F238E27FC236}">
                <a16:creationId xmlns:a16="http://schemas.microsoft.com/office/drawing/2014/main" id="{D787DA2E-3D28-48B8-810E-C0B60FFEA98A}"/>
              </a:ext>
            </a:extLst>
          </p:cNvPr>
          <p:cNvSpPr>
            <a:spLocks noGrp="1" noChangeArrowheads="1"/>
          </p:cNvSpPr>
          <p:nvPr>
            <p:ph type="sldNum" sz="quarter" idx="12"/>
          </p:nvPr>
        </p:nvSpPr>
        <p:spPr>
          <a:ln/>
        </p:spPr>
        <p:txBody>
          <a:bodyPr/>
          <a:lstStyle>
            <a:lvl1pPr>
              <a:defRPr/>
            </a:lvl1pPr>
          </a:lstStyle>
          <a:p>
            <a:fld id="{41ACF7D7-12E6-47BA-88F2-B9995C168E0A}" type="slidenum">
              <a:rPr lang="en-US" altLang="en-US"/>
              <a:pPr/>
              <a:t>‹#›</a:t>
            </a:fld>
            <a:endParaRPr lang="en-US" altLang="en-US"/>
          </a:p>
        </p:txBody>
      </p:sp>
    </p:spTree>
    <p:extLst>
      <p:ext uri="{BB962C8B-B14F-4D97-AF65-F5344CB8AC3E}">
        <p14:creationId xmlns:p14="http://schemas.microsoft.com/office/powerpoint/2010/main" val="830681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a:extLst>
              <a:ext uri="{FF2B5EF4-FFF2-40B4-BE49-F238E27FC236}">
                <a16:creationId xmlns:a16="http://schemas.microsoft.com/office/drawing/2014/main" id="{420866EB-6CB5-43C2-BEF0-AA6F45DFB7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0">
            <a:extLst>
              <a:ext uri="{FF2B5EF4-FFF2-40B4-BE49-F238E27FC236}">
                <a16:creationId xmlns:a16="http://schemas.microsoft.com/office/drawing/2014/main" id="{566B1716-E8D3-42DD-B230-9810A4DFE4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1">
            <a:extLst>
              <a:ext uri="{FF2B5EF4-FFF2-40B4-BE49-F238E27FC236}">
                <a16:creationId xmlns:a16="http://schemas.microsoft.com/office/drawing/2014/main" id="{106C203F-36F7-4458-A1B4-9C3E1D1D2BA6}"/>
              </a:ext>
            </a:extLst>
          </p:cNvPr>
          <p:cNvSpPr>
            <a:spLocks noGrp="1" noChangeArrowheads="1"/>
          </p:cNvSpPr>
          <p:nvPr>
            <p:ph type="sldNum" sz="quarter" idx="12"/>
          </p:nvPr>
        </p:nvSpPr>
        <p:spPr>
          <a:ln/>
        </p:spPr>
        <p:txBody>
          <a:bodyPr/>
          <a:lstStyle>
            <a:lvl1pPr>
              <a:defRPr/>
            </a:lvl1pPr>
          </a:lstStyle>
          <a:p>
            <a:fld id="{AC64D942-1B3F-441E-B530-D697897B3E29}" type="slidenum">
              <a:rPr lang="en-US" altLang="en-US"/>
              <a:pPr/>
              <a:t>‹#›</a:t>
            </a:fld>
            <a:endParaRPr lang="en-US" altLang="en-US"/>
          </a:p>
        </p:txBody>
      </p:sp>
    </p:spTree>
    <p:extLst>
      <p:ext uri="{BB962C8B-B14F-4D97-AF65-F5344CB8AC3E}">
        <p14:creationId xmlns:p14="http://schemas.microsoft.com/office/powerpoint/2010/main" val="296826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3/30/2021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03214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3/30/2021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3771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3/30/2021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99658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3/30/2021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6140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3/30/2021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97247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3/30/2021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45375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3/30/2021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95312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3/30/2021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72225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0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Freeform 2">
            <a:extLst>
              <a:ext uri="{FF2B5EF4-FFF2-40B4-BE49-F238E27FC236}">
                <a16:creationId xmlns:a16="http://schemas.microsoft.com/office/drawing/2014/main" id="{0624E0A6-2978-43F2-8D4D-08E7613066EB}"/>
              </a:ext>
            </a:extLst>
          </p:cNvPr>
          <p:cNvSpPr>
            <a:spLocks/>
          </p:cNvSpPr>
          <p:nvPr/>
        </p:nvSpPr>
        <p:spPr bwMode="hidden">
          <a:xfrm>
            <a:off x="8837084" y="6429375"/>
            <a:ext cx="38100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grpSp>
        <p:nvGrpSpPr>
          <p:cNvPr id="1027" name="Group 3">
            <a:extLst>
              <a:ext uri="{FF2B5EF4-FFF2-40B4-BE49-F238E27FC236}">
                <a16:creationId xmlns:a16="http://schemas.microsoft.com/office/drawing/2014/main" id="{1A28CCE8-D8A3-428E-80E3-F21A2260235B}"/>
              </a:ext>
            </a:extLst>
          </p:cNvPr>
          <p:cNvGrpSpPr>
            <a:grpSpLocks/>
          </p:cNvGrpSpPr>
          <p:nvPr/>
        </p:nvGrpSpPr>
        <p:grpSpPr bwMode="auto">
          <a:xfrm>
            <a:off x="4234" y="4267200"/>
            <a:ext cx="12187767" cy="2590800"/>
            <a:chOff x="2" y="2688"/>
            <a:chExt cx="5758" cy="1632"/>
          </a:xfrm>
        </p:grpSpPr>
        <p:sp>
          <p:nvSpPr>
            <p:cNvPr id="1033" name="Freeform 4">
              <a:extLst>
                <a:ext uri="{FF2B5EF4-FFF2-40B4-BE49-F238E27FC236}">
                  <a16:creationId xmlns:a16="http://schemas.microsoft.com/office/drawing/2014/main" id="{CC8603B1-CCF5-4B30-AEBE-95BB40EEF133}"/>
                </a:ext>
              </a:extLst>
            </p:cNvPr>
            <p:cNvSpPr>
              <a:spLocks/>
            </p:cNvSpPr>
            <p:nvPr/>
          </p:nvSpPr>
          <p:spPr bwMode="hidden">
            <a:xfrm>
              <a:off x="2" y="2688"/>
              <a:ext cx="5758" cy="1632"/>
            </a:xfrm>
            <a:custGeom>
              <a:avLst/>
              <a:gdLst>
                <a:gd name="T0" fmla="*/ 6035 w 5740"/>
                <a:gd name="T1" fmla="*/ 0 h 4316"/>
                <a:gd name="T2" fmla="*/ 0 w 5740"/>
                <a:gd name="T3" fmla="*/ 0 h 4316"/>
                <a:gd name="T4" fmla="*/ 0 w 5740"/>
                <a:gd name="T5" fmla="*/ 0 h 4316"/>
                <a:gd name="T6" fmla="*/ 6035 w 5740"/>
                <a:gd name="T7" fmla="*/ 0 h 4316"/>
                <a:gd name="T8" fmla="*/ 6035 w 5740"/>
                <a:gd name="T9" fmla="*/ 0 h 4316"/>
                <a:gd name="T10" fmla="*/ 6035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1034" name="Group 5">
              <a:extLst>
                <a:ext uri="{FF2B5EF4-FFF2-40B4-BE49-F238E27FC236}">
                  <a16:creationId xmlns:a16="http://schemas.microsoft.com/office/drawing/2014/main" id="{3A7E6D96-7507-499C-B447-20C2C657E183}"/>
                </a:ext>
              </a:extLst>
            </p:cNvPr>
            <p:cNvGrpSpPr>
              <a:grpSpLocks/>
            </p:cNvGrpSpPr>
            <p:nvPr userDrawn="1"/>
          </p:nvGrpSpPr>
          <p:grpSpPr bwMode="auto">
            <a:xfrm>
              <a:off x="3528" y="3715"/>
              <a:ext cx="792" cy="521"/>
              <a:chOff x="3527" y="3715"/>
              <a:chExt cx="792" cy="521"/>
            </a:xfrm>
          </p:grpSpPr>
          <p:sp>
            <p:nvSpPr>
              <p:cNvPr id="12294" name="Oval 6">
                <a:extLst>
                  <a:ext uri="{FF2B5EF4-FFF2-40B4-BE49-F238E27FC236}">
                    <a16:creationId xmlns:a16="http://schemas.microsoft.com/office/drawing/2014/main" id="{DC498D12-AACB-4BED-804E-6AF4814DB5C3}"/>
                  </a:ext>
                </a:extLst>
              </p:cNvPr>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12295" name="Oval 7">
                <a:extLst>
                  <a:ext uri="{FF2B5EF4-FFF2-40B4-BE49-F238E27FC236}">
                    <a16:creationId xmlns:a16="http://schemas.microsoft.com/office/drawing/2014/main" id="{287FB187-0908-430E-AC23-0587BA0552F1}"/>
                  </a:ext>
                </a:extLst>
              </p:cNvPr>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12296" name="Oval 8">
                <a:extLst>
                  <a:ext uri="{FF2B5EF4-FFF2-40B4-BE49-F238E27FC236}">
                    <a16:creationId xmlns:a16="http://schemas.microsoft.com/office/drawing/2014/main" id="{F2A5A464-9B06-4FEF-8B4A-879AFA829635}"/>
                  </a:ext>
                </a:extLst>
              </p:cNvPr>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12297" name="Oval 9">
                <a:extLst>
                  <a:ext uri="{FF2B5EF4-FFF2-40B4-BE49-F238E27FC236}">
                    <a16:creationId xmlns:a16="http://schemas.microsoft.com/office/drawing/2014/main" id="{9A09B356-CE76-4C7C-8AF5-DCE83EEB1555}"/>
                  </a:ext>
                </a:extLst>
              </p:cNvPr>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12298" name="Oval 10">
                <a:extLst>
                  <a:ext uri="{FF2B5EF4-FFF2-40B4-BE49-F238E27FC236}">
                    <a16:creationId xmlns:a16="http://schemas.microsoft.com/office/drawing/2014/main" id="{06DCE720-3C0E-4378-B0EE-861F8E4D0AD5}"/>
                  </a:ext>
                </a:extLst>
              </p:cNvPr>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12299" name="Freeform 11">
                <a:extLst>
                  <a:ext uri="{FF2B5EF4-FFF2-40B4-BE49-F238E27FC236}">
                    <a16:creationId xmlns:a16="http://schemas.microsoft.com/office/drawing/2014/main" id="{2F010A5C-D99B-454B-B1A6-A90E272C7F8E}"/>
                  </a:ext>
                </a:extLst>
              </p:cNvPr>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12300" name="Freeform 12">
                <a:extLst>
                  <a:ext uri="{FF2B5EF4-FFF2-40B4-BE49-F238E27FC236}">
                    <a16:creationId xmlns:a16="http://schemas.microsoft.com/office/drawing/2014/main" id="{41027633-F5B9-4D10-86EE-CF3F3B6527AE}"/>
                  </a:ext>
                </a:extLst>
              </p:cNvPr>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12301" name="Freeform 13">
                <a:extLst>
                  <a:ext uri="{FF2B5EF4-FFF2-40B4-BE49-F238E27FC236}">
                    <a16:creationId xmlns:a16="http://schemas.microsoft.com/office/drawing/2014/main" id="{A24B3878-2A79-49E3-85E2-77342BDEA890}"/>
                  </a:ext>
                </a:extLst>
              </p:cNvPr>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12302" name="Freeform 14">
                <a:extLst>
                  <a:ext uri="{FF2B5EF4-FFF2-40B4-BE49-F238E27FC236}">
                    <a16:creationId xmlns:a16="http://schemas.microsoft.com/office/drawing/2014/main" id="{1DA94A9C-54BB-460B-8FB6-05F3342DC6A0}"/>
                  </a:ext>
                </a:extLst>
              </p:cNvPr>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12303" name="Freeform 15">
                <a:extLst>
                  <a:ext uri="{FF2B5EF4-FFF2-40B4-BE49-F238E27FC236}">
                    <a16:creationId xmlns:a16="http://schemas.microsoft.com/office/drawing/2014/main" id="{4EBE7C0C-852F-4201-B183-60D657B9F3F2}"/>
                  </a:ext>
                </a:extLst>
              </p:cNvPr>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12304" name="Oval 16">
                <a:extLst>
                  <a:ext uri="{FF2B5EF4-FFF2-40B4-BE49-F238E27FC236}">
                    <a16:creationId xmlns:a16="http://schemas.microsoft.com/office/drawing/2014/main" id="{0ED714B9-AB31-46B0-B452-62B2AAEA0B2D}"/>
                  </a:ext>
                </a:extLst>
              </p:cNvPr>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grpSp>
        <p:grpSp>
          <p:nvGrpSpPr>
            <p:cNvPr id="1035" name="Group 17">
              <a:extLst>
                <a:ext uri="{FF2B5EF4-FFF2-40B4-BE49-F238E27FC236}">
                  <a16:creationId xmlns:a16="http://schemas.microsoft.com/office/drawing/2014/main" id="{3776AE3E-C144-45CE-9CEE-B5553934133F}"/>
                </a:ext>
              </a:extLst>
            </p:cNvPr>
            <p:cNvGrpSpPr>
              <a:grpSpLocks/>
            </p:cNvGrpSpPr>
            <p:nvPr userDrawn="1"/>
          </p:nvGrpSpPr>
          <p:grpSpPr bwMode="auto">
            <a:xfrm>
              <a:off x="1776" y="3631"/>
              <a:ext cx="1626" cy="683"/>
              <a:chOff x="1776" y="3631"/>
              <a:chExt cx="1626" cy="683"/>
            </a:xfrm>
          </p:grpSpPr>
          <p:sp>
            <p:nvSpPr>
              <p:cNvPr id="12306" name="Oval 18">
                <a:extLst>
                  <a:ext uri="{FF2B5EF4-FFF2-40B4-BE49-F238E27FC236}">
                    <a16:creationId xmlns:a16="http://schemas.microsoft.com/office/drawing/2014/main" id="{BE4E636C-B166-4DB6-9DE3-D412675BFE12}"/>
                  </a:ext>
                </a:extLst>
              </p:cNvPr>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12307" name="Oval 19">
                <a:extLst>
                  <a:ext uri="{FF2B5EF4-FFF2-40B4-BE49-F238E27FC236}">
                    <a16:creationId xmlns:a16="http://schemas.microsoft.com/office/drawing/2014/main" id="{EB5652CB-578D-4C0E-B105-0ED76BF49F2B}"/>
                  </a:ext>
                </a:extLst>
              </p:cNvPr>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12308" name="Oval 20">
                <a:extLst>
                  <a:ext uri="{FF2B5EF4-FFF2-40B4-BE49-F238E27FC236}">
                    <a16:creationId xmlns:a16="http://schemas.microsoft.com/office/drawing/2014/main" id="{B6C29892-C6E5-416F-B2EC-A9A4CECB7B67}"/>
                  </a:ext>
                </a:extLst>
              </p:cNvPr>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12309" name="Oval 21">
                <a:extLst>
                  <a:ext uri="{FF2B5EF4-FFF2-40B4-BE49-F238E27FC236}">
                    <a16:creationId xmlns:a16="http://schemas.microsoft.com/office/drawing/2014/main" id="{B808261B-F4BF-4649-862A-865779D7048A}"/>
                  </a:ext>
                </a:extLst>
              </p:cNvPr>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12310" name="Oval 22">
                <a:extLst>
                  <a:ext uri="{FF2B5EF4-FFF2-40B4-BE49-F238E27FC236}">
                    <a16:creationId xmlns:a16="http://schemas.microsoft.com/office/drawing/2014/main" id="{460F83F6-A0A6-4221-A774-CD9D359B4946}"/>
                  </a:ext>
                </a:extLst>
              </p:cNvPr>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12311" name="Oval 23">
                <a:extLst>
                  <a:ext uri="{FF2B5EF4-FFF2-40B4-BE49-F238E27FC236}">
                    <a16:creationId xmlns:a16="http://schemas.microsoft.com/office/drawing/2014/main" id="{F1C637D5-AD1E-4125-9F4D-5FAB5AF9797D}"/>
                  </a:ext>
                </a:extLst>
              </p:cNvPr>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12312" name="Oval 24">
                <a:extLst>
                  <a:ext uri="{FF2B5EF4-FFF2-40B4-BE49-F238E27FC236}">
                    <a16:creationId xmlns:a16="http://schemas.microsoft.com/office/drawing/2014/main" id="{716BB5F4-0B4D-4570-8749-EF2B3CF08CCF}"/>
                  </a:ext>
                </a:extLst>
              </p:cNvPr>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12313" name="Oval 25">
                <a:extLst>
                  <a:ext uri="{FF2B5EF4-FFF2-40B4-BE49-F238E27FC236}">
                    <a16:creationId xmlns:a16="http://schemas.microsoft.com/office/drawing/2014/main" id="{B5CC8CF8-CDB1-42D6-860C-02CB63FF11B8}"/>
                  </a:ext>
                </a:extLst>
              </p:cNvPr>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12314" name="Freeform 26">
                <a:extLst>
                  <a:ext uri="{FF2B5EF4-FFF2-40B4-BE49-F238E27FC236}">
                    <a16:creationId xmlns:a16="http://schemas.microsoft.com/office/drawing/2014/main" id="{604885D4-8D78-425F-BB4D-67748ADF4ED1}"/>
                  </a:ext>
                </a:extLst>
              </p:cNvPr>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12315" name="Freeform 27">
                <a:extLst>
                  <a:ext uri="{FF2B5EF4-FFF2-40B4-BE49-F238E27FC236}">
                    <a16:creationId xmlns:a16="http://schemas.microsoft.com/office/drawing/2014/main" id="{70AA9338-E161-42C2-BE4A-EA4008C3C7DF}"/>
                  </a:ext>
                </a:extLst>
              </p:cNvPr>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12316" name="Freeform 28">
                <a:extLst>
                  <a:ext uri="{FF2B5EF4-FFF2-40B4-BE49-F238E27FC236}">
                    <a16:creationId xmlns:a16="http://schemas.microsoft.com/office/drawing/2014/main" id="{D078C1E6-2088-41EF-BBA0-183C57988E0E}"/>
                  </a:ext>
                </a:extLst>
              </p:cNvPr>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12317" name="Freeform 29">
                <a:extLst>
                  <a:ext uri="{FF2B5EF4-FFF2-40B4-BE49-F238E27FC236}">
                    <a16:creationId xmlns:a16="http://schemas.microsoft.com/office/drawing/2014/main" id="{4E0B6E88-07F0-483D-B053-C59D3F3B0FF6}"/>
                  </a:ext>
                </a:extLst>
              </p:cNvPr>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1079" name="Freeform 30">
                <a:extLst>
                  <a:ext uri="{FF2B5EF4-FFF2-40B4-BE49-F238E27FC236}">
                    <a16:creationId xmlns:a16="http://schemas.microsoft.com/office/drawing/2014/main" id="{C3F90DDD-D274-4B6B-B7F7-5A72F092EA97}"/>
                  </a:ext>
                </a:extLst>
              </p:cNvPr>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80" name="Freeform 31">
                <a:extLst>
                  <a:ext uri="{FF2B5EF4-FFF2-40B4-BE49-F238E27FC236}">
                    <a16:creationId xmlns:a16="http://schemas.microsoft.com/office/drawing/2014/main" id="{40AED8D2-D5DC-4D79-9A51-0F096C93518E}"/>
                  </a:ext>
                </a:extLst>
              </p:cNvPr>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320" name="Freeform 32">
                <a:extLst>
                  <a:ext uri="{FF2B5EF4-FFF2-40B4-BE49-F238E27FC236}">
                    <a16:creationId xmlns:a16="http://schemas.microsoft.com/office/drawing/2014/main" id="{E15ABBFF-D44B-4CD8-B877-ECC5F1548E58}"/>
                  </a:ext>
                </a:extLst>
              </p:cNvPr>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12321" name="Freeform 33">
                <a:extLst>
                  <a:ext uri="{FF2B5EF4-FFF2-40B4-BE49-F238E27FC236}">
                    <a16:creationId xmlns:a16="http://schemas.microsoft.com/office/drawing/2014/main" id="{692E57F5-7591-4FDE-849E-8AE623C39D88}"/>
                  </a:ext>
                </a:extLst>
              </p:cNvPr>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12322" name="Freeform 34">
                <a:extLst>
                  <a:ext uri="{FF2B5EF4-FFF2-40B4-BE49-F238E27FC236}">
                    <a16:creationId xmlns:a16="http://schemas.microsoft.com/office/drawing/2014/main" id="{CC787D55-01AD-473D-95FC-74D75FEB60FE}"/>
                  </a:ext>
                </a:extLst>
              </p:cNvPr>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1084" name="Freeform 35">
                <a:extLst>
                  <a:ext uri="{FF2B5EF4-FFF2-40B4-BE49-F238E27FC236}">
                    <a16:creationId xmlns:a16="http://schemas.microsoft.com/office/drawing/2014/main" id="{14F22A85-F658-451A-B2D7-D82CC8126091}"/>
                  </a:ext>
                </a:extLst>
              </p:cNvPr>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036" name="Group 36">
              <a:extLst>
                <a:ext uri="{FF2B5EF4-FFF2-40B4-BE49-F238E27FC236}">
                  <a16:creationId xmlns:a16="http://schemas.microsoft.com/office/drawing/2014/main" id="{B064800F-E56C-4BFD-91E5-A482265DE45F}"/>
                </a:ext>
              </a:extLst>
            </p:cNvPr>
            <p:cNvGrpSpPr>
              <a:grpSpLocks/>
            </p:cNvGrpSpPr>
            <p:nvPr userDrawn="1"/>
          </p:nvGrpSpPr>
          <p:grpSpPr bwMode="auto">
            <a:xfrm>
              <a:off x="4128" y="3360"/>
              <a:ext cx="1351" cy="821"/>
              <a:chOff x="4128" y="3360"/>
              <a:chExt cx="1351" cy="821"/>
            </a:xfrm>
          </p:grpSpPr>
          <p:sp>
            <p:nvSpPr>
              <p:cNvPr id="12325" name="Freeform 37">
                <a:extLst>
                  <a:ext uri="{FF2B5EF4-FFF2-40B4-BE49-F238E27FC236}">
                    <a16:creationId xmlns:a16="http://schemas.microsoft.com/office/drawing/2014/main" id="{25029118-49E9-44B4-B7B4-C05C36BA142E}"/>
                  </a:ext>
                </a:extLst>
              </p:cNvPr>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12326" name="Freeform 38">
                <a:extLst>
                  <a:ext uri="{FF2B5EF4-FFF2-40B4-BE49-F238E27FC236}">
                    <a16:creationId xmlns:a16="http://schemas.microsoft.com/office/drawing/2014/main" id="{32D7FC78-C9F6-4FDB-822D-8CE8E360CD59}"/>
                  </a:ext>
                </a:extLst>
              </p:cNvPr>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12327" name="Freeform 39">
                <a:extLst>
                  <a:ext uri="{FF2B5EF4-FFF2-40B4-BE49-F238E27FC236}">
                    <a16:creationId xmlns:a16="http://schemas.microsoft.com/office/drawing/2014/main" id="{83F8DA33-614A-4179-A87F-E5D2D84106B4}"/>
                  </a:ext>
                </a:extLst>
              </p:cNvPr>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12328" name="Freeform 40">
                <a:extLst>
                  <a:ext uri="{FF2B5EF4-FFF2-40B4-BE49-F238E27FC236}">
                    <a16:creationId xmlns:a16="http://schemas.microsoft.com/office/drawing/2014/main" id="{8C24D077-89E1-48BD-98F6-570D92C473BA}"/>
                  </a:ext>
                </a:extLst>
              </p:cNvPr>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12329" name="Freeform 41">
                <a:extLst>
                  <a:ext uri="{FF2B5EF4-FFF2-40B4-BE49-F238E27FC236}">
                    <a16:creationId xmlns:a16="http://schemas.microsoft.com/office/drawing/2014/main" id="{2331A4AE-2751-4F2E-B816-901F4AE11D92}"/>
                  </a:ext>
                </a:extLst>
              </p:cNvPr>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12330" name="Freeform 42">
                <a:extLst>
                  <a:ext uri="{FF2B5EF4-FFF2-40B4-BE49-F238E27FC236}">
                    <a16:creationId xmlns:a16="http://schemas.microsoft.com/office/drawing/2014/main" id="{F0E2E52F-89D4-4317-8EF8-196497DDE4A0}"/>
                  </a:ext>
                </a:extLst>
              </p:cNvPr>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12331" name="Freeform 43">
                <a:extLst>
                  <a:ext uri="{FF2B5EF4-FFF2-40B4-BE49-F238E27FC236}">
                    <a16:creationId xmlns:a16="http://schemas.microsoft.com/office/drawing/2014/main" id="{CB81DBB5-8542-45A3-BE60-2B007A7672C5}"/>
                  </a:ext>
                </a:extLst>
              </p:cNvPr>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1057" name="Freeform 44">
                <a:extLst>
                  <a:ext uri="{FF2B5EF4-FFF2-40B4-BE49-F238E27FC236}">
                    <a16:creationId xmlns:a16="http://schemas.microsoft.com/office/drawing/2014/main" id="{24FB93FB-2244-481D-A93E-14A67937D861}"/>
                  </a:ext>
                </a:extLst>
              </p:cNvPr>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333" name="Freeform 45">
                <a:extLst>
                  <a:ext uri="{FF2B5EF4-FFF2-40B4-BE49-F238E27FC236}">
                    <a16:creationId xmlns:a16="http://schemas.microsoft.com/office/drawing/2014/main" id="{2C93C8F7-F39B-4C05-A875-C5AB7CC54D76}"/>
                  </a:ext>
                </a:extLst>
              </p:cNvPr>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12334" name="Freeform 46">
                <a:extLst>
                  <a:ext uri="{FF2B5EF4-FFF2-40B4-BE49-F238E27FC236}">
                    <a16:creationId xmlns:a16="http://schemas.microsoft.com/office/drawing/2014/main" id="{B1A145A6-4B8F-4BA7-B985-E418C3752089}"/>
                  </a:ext>
                </a:extLst>
              </p:cNvPr>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12335" name="Freeform 47">
                <a:extLst>
                  <a:ext uri="{FF2B5EF4-FFF2-40B4-BE49-F238E27FC236}">
                    <a16:creationId xmlns:a16="http://schemas.microsoft.com/office/drawing/2014/main" id="{00B977C0-E257-49FE-B5C3-67D0F118D623}"/>
                  </a:ext>
                </a:extLst>
              </p:cNvPr>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dirty="0"/>
              </a:p>
            </p:txBody>
          </p:sp>
          <p:sp>
            <p:nvSpPr>
              <p:cNvPr id="12336" name="Oval 48">
                <a:extLst>
                  <a:ext uri="{FF2B5EF4-FFF2-40B4-BE49-F238E27FC236}">
                    <a16:creationId xmlns:a16="http://schemas.microsoft.com/office/drawing/2014/main" id="{8AD236AB-58F2-4B54-93F0-CEF3A5618B8B}"/>
                  </a:ext>
                </a:extLst>
              </p:cNvPr>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12337" name="Oval 49">
                <a:extLst>
                  <a:ext uri="{FF2B5EF4-FFF2-40B4-BE49-F238E27FC236}">
                    <a16:creationId xmlns:a16="http://schemas.microsoft.com/office/drawing/2014/main" id="{9ED2549B-2038-47D3-B915-66F18BE43257}"/>
                  </a:ext>
                </a:extLst>
              </p:cNvPr>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12338" name="Oval 50">
                <a:extLst>
                  <a:ext uri="{FF2B5EF4-FFF2-40B4-BE49-F238E27FC236}">
                    <a16:creationId xmlns:a16="http://schemas.microsoft.com/office/drawing/2014/main" id="{5AC91DB9-662B-47D3-993A-DA2EEF066439}"/>
                  </a:ext>
                </a:extLst>
              </p:cNvPr>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12339" name="Oval 51">
                <a:extLst>
                  <a:ext uri="{FF2B5EF4-FFF2-40B4-BE49-F238E27FC236}">
                    <a16:creationId xmlns:a16="http://schemas.microsoft.com/office/drawing/2014/main" id="{4B671779-3D0A-4680-97A6-694606C4A768}"/>
                  </a:ext>
                </a:extLst>
              </p:cNvPr>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12340" name="Oval 52">
                <a:extLst>
                  <a:ext uri="{FF2B5EF4-FFF2-40B4-BE49-F238E27FC236}">
                    <a16:creationId xmlns:a16="http://schemas.microsoft.com/office/drawing/2014/main" id="{C0CCA735-5ED3-4498-A3DE-CD5381B1BE16}"/>
                  </a:ext>
                </a:extLst>
              </p:cNvPr>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sp>
            <p:nvSpPr>
              <p:cNvPr id="12341" name="Oval 53">
                <a:extLst>
                  <a:ext uri="{FF2B5EF4-FFF2-40B4-BE49-F238E27FC236}">
                    <a16:creationId xmlns:a16="http://schemas.microsoft.com/office/drawing/2014/main" id="{E441EB49-A7AB-4B77-A51F-43E751990FC8}"/>
                  </a:ext>
                </a:extLst>
              </p:cNvPr>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dirty="0"/>
              </a:p>
            </p:txBody>
          </p:sp>
        </p:grpSp>
        <p:grpSp>
          <p:nvGrpSpPr>
            <p:cNvPr id="1037" name="Group 54">
              <a:extLst>
                <a:ext uri="{FF2B5EF4-FFF2-40B4-BE49-F238E27FC236}">
                  <a16:creationId xmlns:a16="http://schemas.microsoft.com/office/drawing/2014/main" id="{3C37F9E2-F036-4DBD-84D2-F85D6356042D}"/>
                </a:ext>
              </a:extLst>
            </p:cNvPr>
            <p:cNvGrpSpPr>
              <a:grpSpLocks/>
            </p:cNvGrpSpPr>
            <p:nvPr userDrawn="1"/>
          </p:nvGrpSpPr>
          <p:grpSpPr bwMode="auto">
            <a:xfrm>
              <a:off x="5280" y="3024"/>
              <a:ext cx="425" cy="258"/>
              <a:chOff x="5280" y="3024"/>
              <a:chExt cx="425" cy="258"/>
            </a:xfrm>
          </p:grpSpPr>
          <p:sp>
            <p:nvSpPr>
              <p:cNvPr id="1038" name="Freeform 55">
                <a:extLst>
                  <a:ext uri="{FF2B5EF4-FFF2-40B4-BE49-F238E27FC236}">
                    <a16:creationId xmlns:a16="http://schemas.microsoft.com/office/drawing/2014/main" id="{0B116E5F-974F-45E1-9A33-6DB81E3334EF}"/>
                  </a:ext>
                </a:extLst>
              </p:cNvPr>
              <p:cNvSpPr>
                <a:spLocks/>
              </p:cNvSpPr>
              <p:nvPr/>
            </p:nvSpPr>
            <p:spPr bwMode="hidden">
              <a:xfrm>
                <a:off x="5280" y="3186"/>
                <a:ext cx="383" cy="96"/>
              </a:xfrm>
              <a:custGeom>
                <a:avLst/>
                <a:gdLst>
                  <a:gd name="T0" fmla="*/ 225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5 w 382"/>
                  <a:gd name="T19" fmla="*/ 96 h 96"/>
                  <a:gd name="T20" fmla="*/ 279 w 382"/>
                  <a:gd name="T21" fmla="*/ 90 h 96"/>
                  <a:gd name="T22" fmla="*/ 327 w 382"/>
                  <a:gd name="T23" fmla="*/ 84 h 96"/>
                  <a:gd name="T24" fmla="*/ 368 w 382"/>
                  <a:gd name="T25" fmla="*/ 66 h 96"/>
                  <a:gd name="T26" fmla="*/ 398 w 382"/>
                  <a:gd name="T27" fmla="*/ 42 h 96"/>
                  <a:gd name="T28" fmla="*/ 392 w 382"/>
                  <a:gd name="T29" fmla="*/ 42 h 96"/>
                  <a:gd name="T30" fmla="*/ 362 w 382"/>
                  <a:gd name="T31" fmla="*/ 66 h 96"/>
                  <a:gd name="T32" fmla="*/ 321 w 382"/>
                  <a:gd name="T33" fmla="*/ 78 h 96"/>
                  <a:gd name="T34" fmla="*/ 279 w 382"/>
                  <a:gd name="T35" fmla="*/ 90 h 96"/>
                  <a:gd name="T36" fmla="*/ 225 w 382"/>
                  <a:gd name="T37" fmla="*/ 96 h 96"/>
                  <a:gd name="T38" fmla="*/ 225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39" name="Freeform 56">
                <a:extLst>
                  <a:ext uri="{FF2B5EF4-FFF2-40B4-BE49-F238E27FC236}">
                    <a16:creationId xmlns:a16="http://schemas.microsoft.com/office/drawing/2014/main" id="{AB294E5E-7EE0-4BF0-9870-82695545BBC5}"/>
                  </a:ext>
                </a:extLst>
              </p:cNvPr>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0" name="Freeform 57">
                <a:extLst>
                  <a:ext uri="{FF2B5EF4-FFF2-40B4-BE49-F238E27FC236}">
                    <a16:creationId xmlns:a16="http://schemas.microsoft.com/office/drawing/2014/main" id="{880D0EF1-76CD-40BD-AE46-9454469EA428}"/>
                  </a:ext>
                </a:extLst>
              </p:cNvPr>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1" name="Freeform 58">
                <a:extLst>
                  <a:ext uri="{FF2B5EF4-FFF2-40B4-BE49-F238E27FC236}">
                    <a16:creationId xmlns:a16="http://schemas.microsoft.com/office/drawing/2014/main" id="{6AEE2098-1587-4970-AF52-F5D43428E12B}"/>
                  </a:ext>
                </a:extLst>
              </p:cNvPr>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2" name="Freeform 59">
                <a:extLst>
                  <a:ext uri="{FF2B5EF4-FFF2-40B4-BE49-F238E27FC236}">
                    <a16:creationId xmlns:a16="http://schemas.microsoft.com/office/drawing/2014/main" id="{43BAA05C-02B1-4638-802F-8A4A6D4855E5}"/>
                  </a:ext>
                </a:extLst>
              </p:cNvPr>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3" name="Freeform 60">
                <a:extLst>
                  <a:ext uri="{FF2B5EF4-FFF2-40B4-BE49-F238E27FC236}">
                    <a16:creationId xmlns:a16="http://schemas.microsoft.com/office/drawing/2014/main" id="{D2BABDE8-C715-4AE4-BCC6-380F2DE3389E}"/>
                  </a:ext>
                </a:extLst>
              </p:cNvPr>
              <p:cNvSpPr>
                <a:spLocks/>
              </p:cNvSpPr>
              <p:nvPr/>
            </p:nvSpPr>
            <p:spPr bwMode="hidden">
              <a:xfrm>
                <a:off x="5489" y="3042"/>
                <a:ext cx="186" cy="210"/>
              </a:xfrm>
              <a:custGeom>
                <a:avLst/>
                <a:gdLst>
                  <a:gd name="T0" fmla="*/ 0 w 185"/>
                  <a:gd name="T1" fmla="*/ 6 h 210"/>
                  <a:gd name="T2" fmla="*/ 66 w 185"/>
                  <a:gd name="T3" fmla="*/ 12 h 210"/>
                  <a:gd name="T4" fmla="*/ 135 w 185"/>
                  <a:gd name="T5" fmla="*/ 36 h 210"/>
                  <a:gd name="T6" fmla="*/ 171 w 185"/>
                  <a:gd name="T7" fmla="*/ 72 h 210"/>
                  <a:gd name="T8" fmla="*/ 177 w 185"/>
                  <a:gd name="T9" fmla="*/ 90 h 210"/>
                  <a:gd name="T10" fmla="*/ 183 w 185"/>
                  <a:gd name="T11" fmla="*/ 114 h 210"/>
                  <a:gd name="T12" fmla="*/ 177 w 185"/>
                  <a:gd name="T13" fmla="*/ 138 h 210"/>
                  <a:gd name="T14" fmla="*/ 165 w 185"/>
                  <a:gd name="T15" fmla="*/ 162 h 210"/>
                  <a:gd name="T16" fmla="*/ 135 w 185"/>
                  <a:gd name="T17" fmla="*/ 180 h 210"/>
                  <a:gd name="T18" fmla="*/ 90 w 185"/>
                  <a:gd name="T19" fmla="*/ 198 h 210"/>
                  <a:gd name="T20" fmla="*/ 112 w 185"/>
                  <a:gd name="T21" fmla="*/ 210 h 210"/>
                  <a:gd name="T22" fmla="*/ 147 w 185"/>
                  <a:gd name="T23" fmla="*/ 192 h 210"/>
                  <a:gd name="T24" fmla="*/ 177 w 185"/>
                  <a:gd name="T25" fmla="*/ 168 h 210"/>
                  <a:gd name="T26" fmla="*/ 195 w 185"/>
                  <a:gd name="T27" fmla="*/ 144 h 210"/>
                  <a:gd name="T28" fmla="*/ 201 w 185"/>
                  <a:gd name="T29" fmla="*/ 114 h 210"/>
                  <a:gd name="T30" fmla="*/ 195 w 185"/>
                  <a:gd name="T31" fmla="*/ 90 h 210"/>
                  <a:gd name="T32" fmla="*/ 189 w 185"/>
                  <a:gd name="T33" fmla="*/ 66 h 210"/>
                  <a:gd name="T34" fmla="*/ 171 w 185"/>
                  <a:gd name="T35" fmla="*/ 48 h 210"/>
                  <a:gd name="T36" fmla="*/ 147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44" name="Freeform 61">
                <a:extLst>
                  <a:ext uri="{FF2B5EF4-FFF2-40B4-BE49-F238E27FC236}">
                    <a16:creationId xmlns:a16="http://schemas.microsoft.com/office/drawing/2014/main" id="{36817B82-004C-4FCC-A693-77120C8B387E}"/>
                  </a:ext>
                </a:extLst>
              </p:cNvPr>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nvGrpSpPr>
              <p:cNvPr id="1045" name="Group 62">
                <a:extLst>
                  <a:ext uri="{FF2B5EF4-FFF2-40B4-BE49-F238E27FC236}">
                    <a16:creationId xmlns:a16="http://schemas.microsoft.com/office/drawing/2014/main" id="{4F804B3A-8A7B-4FE9-8ADD-F30D1673AD0C}"/>
                  </a:ext>
                </a:extLst>
              </p:cNvPr>
              <p:cNvGrpSpPr>
                <a:grpSpLocks/>
              </p:cNvGrpSpPr>
              <p:nvPr/>
            </p:nvGrpSpPr>
            <p:grpSpPr bwMode="auto">
              <a:xfrm>
                <a:off x="5381" y="3085"/>
                <a:ext cx="227" cy="132"/>
                <a:chOff x="5381" y="3085"/>
                <a:chExt cx="227" cy="132"/>
              </a:xfrm>
            </p:grpSpPr>
            <p:sp>
              <p:nvSpPr>
                <p:cNvPr id="1046" name="Oval 63">
                  <a:extLst>
                    <a:ext uri="{FF2B5EF4-FFF2-40B4-BE49-F238E27FC236}">
                      <a16:creationId xmlns:a16="http://schemas.microsoft.com/office/drawing/2014/main" id="{CE5B5DF7-6BF2-4E91-BF31-C4F363CE3F6D}"/>
                    </a:ext>
                  </a:extLst>
                </p:cNvPr>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600" dirty="0"/>
                </a:p>
              </p:txBody>
            </p:sp>
            <p:sp>
              <p:nvSpPr>
                <p:cNvPr id="1047" name="Oval 64">
                  <a:extLst>
                    <a:ext uri="{FF2B5EF4-FFF2-40B4-BE49-F238E27FC236}">
                      <a16:creationId xmlns:a16="http://schemas.microsoft.com/office/drawing/2014/main" id="{34379ACE-DB48-48EF-8B11-C1DEF13E0762}"/>
                    </a:ext>
                  </a:extLst>
                </p:cNvPr>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600" dirty="0"/>
                </a:p>
              </p:txBody>
            </p:sp>
            <p:sp>
              <p:nvSpPr>
                <p:cNvPr id="1048" name="Oval 65">
                  <a:extLst>
                    <a:ext uri="{FF2B5EF4-FFF2-40B4-BE49-F238E27FC236}">
                      <a16:creationId xmlns:a16="http://schemas.microsoft.com/office/drawing/2014/main" id="{99EF1BBE-1FCA-4942-8CF4-FDBBC4A28962}"/>
                    </a:ext>
                  </a:extLst>
                </p:cNvPr>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600" dirty="0"/>
                </a:p>
              </p:txBody>
            </p:sp>
            <p:sp>
              <p:nvSpPr>
                <p:cNvPr id="1049" name="Oval 66">
                  <a:extLst>
                    <a:ext uri="{FF2B5EF4-FFF2-40B4-BE49-F238E27FC236}">
                      <a16:creationId xmlns:a16="http://schemas.microsoft.com/office/drawing/2014/main" id="{8886B601-F0F0-49F8-8E60-71C78EF7FFC5}"/>
                    </a:ext>
                  </a:extLst>
                </p:cNvPr>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sz="1600">
                      <a:solidFill>
                        <a:schemeClr val="tx1"/>
                      </a:solidFill>
                      <a:latin typeface="Arial" panose="020B0604020202020204" pitchFamily="34" charset="0"/>
                      <a:cs typeface="Arial" panose="020B0604020202020204" pitchFamily="34" charset="0"/>
                    </a:defRPr>
                  </a:lvl1pPr>
                  <a:lvl2pPr marL="742950" indent="-285750">
                    <a:defRPr sz="1600">
                      <a:solidFill>
                        <a:schemeClr val="tx1"/>
                      </a:solidFill>
                      <a:latin typeface="Arial" panose="020B0604020202020204" pitchFamily="34" charset="0"/>
                      <a:cs typeface="Arial" panose="020B0604020202020204" pitchFamily="34" charset="0"/>
                    </a:defRPr>
                  </a:lvl2pPr>
                  <a:lvl3pPr marL="1143000" indent="-228600">
                    <a:defRPr sz="1600">
                      <a:solidFill>
                        <a:schemeClr val="tx1"/>
                      </a:solidFill>
                      <a:latin typeface="Arial" panose="020B0604020202020204" pitchFamily="34" charset="0"/>
                      <a:cs typeface="Arial" panose="020B0604020202020204" pitchFamily="34" charset="0"/>
                    </a:defRPr>
                  </a:lvl3pPr>
                  <a:lvl4pPr marL="1600200" indent="-228600">
                    <a:defRPr sz="1600">
                      <a:solidFill>
                        <a:schemeClr val="tx1"/>
                      </a:solidFill>
                      <a:latin typeface="Arial" panose="020B0604020202020204" pitchFamily="34" charset="0"/>
                      <a:cs typeface="Arial" panose="020B0604020202020204" pitchFamily="34" charset="0"/>
                    </a:defRPr>
                  </a:lvl4pPr>
                  <a:lvl5pPr marL="2057400" indent="-22860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1600" dirty="0"/>
                </a:p>
              </p:txBody>
            </p:sp>
          </p:grpSp>
        </p:grpSp>
      </p:grpSp>
      <p:sp>
        <p:nvSpPr>
          <p:cNvPr id="12355" name="Rectangle 67">
            <a:extLst>
              <a:ext uri="{FF2B5EF4-FFF2-40B4-BE49-F238E27FC236}">
                <a16:creationId xmlns:a16="http://schemas.microsoft.com/office/drawing/2014/main" id="{E6668884-7320-4CE3-97F2-B164D79EEE0B}"/>
              </a:ext>
            </a:extLst>
          </p:cNvPr>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12356" name="Rectangle 68">
            <a:extLst>
              <a:ext uri="{FF2B5EF4-FFF2-40B4-BE49-F238E27FC236}">
                <a16:creationId xmlns:a16="http://schemas.microsoft.com/office/drawing/2014/main" id="{D322DBCD-C150-4727-BF3F-AFB13131AD26}"/>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357" name="Rectangle 69">
            <a:extLst>
              <a:ext uri="{FF2B5EF4-FFF2-40B4-BE49-F238E27FC236}">
                <a16:creationId xmlns:a16="http://schemas.microsoft.com/office/drawing/2014/main" id="{049EC648-066A-4AF2-A9E3-0179F04160EE}"/>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pPr>
              <a:defRPr/>
            </a:pPr>
            <a:endParaRPr lang="en-US" altLang="en-US"/>
          </a:p>
        </p:txBody>
      </p:sp>
      <p:sp>
        <p:nvSpPr>
          <p:cNvPr id="12358" name="Rectangle 70">
            <a:extLst>
              <a:ext uri="{FF2B5EF4-FFF2-40B4-BE49-F238E27FC236}">
                <a16:creationId xmlns:a16="http://schemas.microsoft.com/office/drawing/2014/main" id="{9CAA06F9-D086-4AD0-AB70-82D0E38FB9A8}"/>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pPr>
              <a:defRPr/>
            </a:pPr>
            <a:endParaRPr lang="en-US" altLang="en-US"/>
          </a:p>
        </p:txBody>
      </p:sp>
      <p:sp>
        <p:nvSpPr>
          <p:cNvPr id="12359" name="Rectangle 71">
            <a:extLst>
              <a:ext uri="{FF2B5EF4-FFF2-40B4-BE49-F238E27FC236}">
                <a16:creationId xmlns:a16="http://schemas.microsoft.com/office/drawing/2014/main" id="{4D280E07-4E6D-4B22-8CBE-9B8013D19C09}"/>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FBE5C296-27C6-4DFD-A78E-388170BC482F}" type="slidenum">
              <a:rPr lang="en-US" altLang="en-US"/>
              <a:pPr/>
              <a:t>‹#›</a:t>
            </a:fld>
            <a:endParaRPr lang="en-US" altLang="en-US"/>
          </a:p>
        </p:txBody>
      </p:sp>
    </p:spTree>
    <p:extLst>
      <p:ext uri="{BB962C8B-B14F-4D97-AF65-F5344CB8AC3E}">
        <p14:creationId xmlns:p14="http://schemas.microsoft.com/office/powerpoint/2010/main" val="3399041881"/>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g"/><Relationship Id="rId3" Type="http://schemas.microsoft.com/office/2007/relationships/media" Target="../media/media2.m4a"/><Relationship Id="rId7" Type="http://schemas.openxmlformats.org/officeDocument/2006/relationships/image" Target="../media/image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audio" Target="../media/media2.m4a"/><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6.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hyperlink" Target="https://le.utah.gov/xcode/Title73/Chapter10/73-10-S32.html" TargetMode="External"/><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hyperlink" Target="https://conserveswu.org/wp-content/uploads/2021/03/A-Proposal-for-the-2021-Update-of-the-WCWCD-Water-Conservation-Plan.docx" TargetMode="External"/><Relationship Id="rId5" Type="http://schemas.openxmlformats.org/officeDocument/2006/relationships/hyperlink" Target="https://www.wcwcd.org/wp-content/uploads/2016/02/2015-Conservation-Plan.pdf" TargetMode="External"/><Relationship Id="rId4" Type="http://schemas.openxmlformats.org/officeDocument/2006/relationships/hyperlink" Target="https://conserveswu.org/2020/01/07/analysis-of-water-conservation-planning/"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conserveswu.org/2019/03/17/detailed-comments-on-utahs-regional-mi-water-conservation-goals/"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6C2F6B71-180D-42EA-B20C-66D1070813B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r="-1" b="283"/>
          <a:stretch/>
        </p:blipFill>
        <p:spPr>
          <a:xfrm>
            <a:off x="20" y="10"/>
            <a:ext cx="12191980" cy="6857990"/>
          </a:xfrm>
          <a:prstGeom prst="rect">
            <a:avLst/>
          </a:prstGeom>
        </p:spPr>
      </p:pic>
      <p:sp>
        <p:nvSpPr>
          <p:cNvPr id="14" name="TextBox 13">
            <a:extLst>
              <a:ext uri="{FF2B5EF4-FFF2-40B4-BE49-F238E27FC236}">
                <a16:creationId xmlns:a16="http://schemas.microsoft.com/office/drawing/2014/main" id="{743CEE23-674C-46C4-B0A5-BC4772348C8C}"/>
              </a:ext>
            </a:extLst>
          </p:cNvPr>
          <p:cNvSpPr txBox="1"/>
          <p:nvPr/>
        </p:nvSpPr>
        <p:spPr>
          <a:xfrm>
            <a:off x="235798" y="230794"/>
            <a:ext cx="11788676" cy="677108"/>
          </a:xfrm>
          <a:prstGeom prst="rect">
            <a:avLst/>
          </a:prstGeom>
          <a:solidFill>
            <a:schemeClr val="bg1"/>
          </a:solidFill>
        </p:spPr>
        <p:txBody>
          <a:bodyPr wrap="none" rtlCol="0">
            <a:spAutoFit/>
          </a:bodyPr>
          <a:lstStyle/>
          <a:p>
            <a:pPr marL="0" lvl="2" algn="ctr"/>
            <a:r>
              <a:rPr lang="en-US" sz="3800" b="1" dirty="0">
                <a:solidFill>
                  <a:schemeClr val="accent3">
                    <a:lumMod val="75000"/>
                  </a:schemeClr>
                </a:solidFill>
              </a:rPr>
              <a:t>Lake Powell Pipeline and Local Water Management</a:t>
            </a:r>
          </a:p>
        </p:txBody>
      </p:sp>
      <p:sp>
        <p:nvSpPr>
          <p:cNvPr id="16" name="TextBox 15">
            <a:extLst>
              <a:ext uri="{FF2B5EF4-FFF2-40B4-BE49-F238E27FC236}">
                <a16:creationId xmlns:a16="http://schemas.microsoft.com/office/drawing/2014/main" id="{085C755F-6033-4FEB-AC6D-A4AFB3100EEB}"/>
              </a:ext>
            </a:extLst>
          </p:cNvPr>
          <p:cNvSpPr txBox="1"/>
          <p:nvPr/>
        </p:nvSpPr>
        <p:spPr>
          <a:xfrm>
            <a:off x="1947208" y="4845531"/>
            <a:ext cx="8297604" cy="584775"/>
          </a:xfrm>
          <a:prstGeom prst="rect">
            <a:avLst/>
          </a:prstGeom>
          <a:solidFill>
            <a:schemeClr val="bg1"/>
          </a:solidFill>
        </p:spPr>
        <p:txBody>
          <a:bodyPr wrap="square" rtlCol="0">
            <a:spAutoFit/>
          </a:bodyPr>
          <a:lstStyle/>
          <a:p>
            <a:pPr algn="ctr"/>
            <a:r>
              <a:rPr lang="en-US" sz="3200" b="1" dirty="0">
                <a:solidFill>
                  <a:schemeClr val="accent3">
                    <a:lumMod val="75000"/>
                  </a:schemeClr>
                </a:solidFill>
              </a:rPr>
              <a:t>Kayenta Desert Arboretum Lecture Series</a:t>
            </a:r>
          </a:p>
        </p:txBody>
      </p:sp>
      <p:sp>
        <p:nvSpPr>
          <p:cNvPr id="18" name="TextBox 17">
            <a:extLst>
              <a:ext uri="{FF2B5EF4-FFF2-40B4-BE49-F238E27FC236}">
                <a16:creationId xmlns:a16="http://schemas.microsoft.com/office/drawing/2014/main" id="{38634868-4BEF-4FC4-8849-70B632DB2FF9}"/>
              </a:ext>
            </a:extLst>
          </p:cNvPr>
          <p:cNvSpPr txBox="1"/>
          <p:nvPr/>
        </p:nvSpPr>
        <p:spPr>
          <a:xfrm>
            <a:off x="8062276" y="5947476"/>
            <a:ext cx="3788538" cy="461665"/>
          </a:xfrm>
          <a:prstGeom prst="rect">
            <a:avLst/>
          </a:prstGeom>
          <a:solidFill>
            <a:schemeClr val="bg1"/>
          </a:solidFill>
        </p:spPr>
        <p:txBody>
          <a:bodyPr wrap="none" rtlCol="0">
            <a:spAutoFit/>
          </a:bodyPr>
          <a:lstStyle/>
          <a:p>
            <a:r>
              <a:rPr lang="en-US" sz="2400" dirty="0">
                <a:solidFill>
                  <a:schemeClr val="accent3">
                    <a:lumMod val="75000"/>
                  </a:schemeClr>
                </a:solidFill>
              </a:rPr>
              <a:t>Tom Butine - March 30, 2021</a:t>
            </a:r>
          </a:p>
        </p:txBody>
      </p:sp>
      <p:pic>
        <p:nvPicPr>
          <p:cNvPr id="6" name="Picture 5">
            <a:extLst>
              <a:ext uri="{FF2B5EF4-FFF2-40B4-BE49-F238E27FC236}">
                <a16:creationId xmlns:a16="http://schemas.microsoft.com/office/drawing/2014/main" id="{1AADFBE8-9098-456D-8133-2EDB8B0947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0675" y="1661595"/>
            <a:ext cx="5261493" cy="2834640"/>
          </a:xfrm>
          <a:prstGeom prst="rect">
            <a:avLst/>
          </a:prstGeom>
        </p:spPr>
      </p:pic>
      <p:pic>
        <p:nvPicPr>
          <p:cNvPr id="7" name="Audio 6">
            <a:hlinkClick r:id="" action="ppaction://media"/>
            <a:extLst>
              <a:ext uri="{FF2B5EF4-FFF2-40B4-BE49-F238E27FC236}">
                <a16:creationId xmlns:a16="http://schemas.microsoft.com/office/drawing/2014/main" id="{FDB2E4B3-6F8B-4AEF-9DF6-DA7D260147C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23425876"/>
      </p:ext>
    </p:extLst>
  </p:cSld>
  <p:clrMapOvr>
    <a:masterClrMapping/>
  </p:clrMapOvr>
  <mc:AlternateContent xmlns:mc="http://schemas.openxmlformats.org/markup-compatibility/2006">
    <mc:Choice xmlns:p14="http://schemas.microsoft.com/office/powerpoint/2010/main" Requires="p14">
      <p:transition spd="slow" p14:dur="800" advTm="8552">
        <p:circle/>
      </p:transition>
    </mc:Choice>
    <mc:Fallback>
      <p:transition spd="slow" advTm="855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p:cTn id="15" repeatCount="indefinite" fill="hold" display="0">
                  <p:stCondLst>
                    <p:cond delay="indefinite"/>
                  </p:stCondLst>
                </p:cTn>
                <p:tgtEl>
                  <p:spTgt spid="4"/>
                </p:tgtEl>
              </p:cMediaNode>
            </p:video>
            <p:audio isNarration="1">
              <p:cMediaNode vol="80000" showWhenStopped="0">
                <p:cTn id="16"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87" objId="4"/>
        <p14:playEvt time="8096" objId="4"/>
        <p14:stopEvt time="8552"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BF2170-46B2-4DD6-8DF6-F0C64E3E3AB4}"/>
              </a:ext>
            </a:extLst>
          </p:cNvPr>
          <p:cNvSpPr txBox="1"/>
          <p:nvPr/>
        </p:nvSpPr>
        <p:spPr>
          <a:xfrm>
            <a:off x="304799" y="635310"/>
            <a:ext cx="11887201" cy="6279732"/>
          </a:xfrm>
          <a:prstGeom prst="rect">
            <a:avLst/>
          </a:prstGeom>
          <a:noFill/>
        </p:spPr>
        <p:txBody>
          <a:bodyPr wrap="square">
            <a:spAutoFit/>
          </a:bodyPr>
          <a:lstStyle/>
          <a:p>
            <a:pPr marL="12700" lvl="1">
              <a:lnSpc>
                <a:spcPct val="150000"/>
              </a:lnSpc>
            </a:pPr>
            <a:r>
              <a:rPr lang="en-US" sz="3200" dirty="0"/>
              <a:t>Can’t be argued that it’s </a:t>
            </a:r>
            <a:r>
              <a:rPr lang="en-US" sz="3200" i="1" dirty="0"/>
              <a:t>needed</a:t>
            </a:r>
            <a:r>
              <a:rPr lang="en-US" sz="3200" dirty="0"/>
              <a:t>….only </a:t>
            </a:r>
            <a:r>
              <a:rPr lang="en-US" sz="3200" i="1" dirty="0"/>
              <a:t>wanted</a:t>
            </a:r>
          </a:p>
          <a:p>
            <a:pPr marL="12700" lvl="1">
              <a:lnSpc>
                <a:spcPct val="150000"/>
              </a:lnSpc>
            </a:pPr>
            <a:endParaRPr lang="en-US" sz="3200" dirty="0"/>
          </a:p>
          <a:p>
            <a:pPr marL="12700" lvl="1">
              <a:lnSpc>
                <a:spcPct val="150000"/>
              </a:lnSpc>
            </a:pPr>
            <a:r>
              <a:rPr lang="en-US" sz="3200" dirty="0"/>
              <a:t>“Not affordable” and “too damaging”: judgment and values </a:t>
            </a:r>
          </a:p>
          <a:p>
            <a:pPr marL="12700" lvl="1">
              <a:lnSpc>
                <a:spcPct val="150000"/>
              </a:lnSpc>
            </a:pPr>
            <a:endParaRPr lang="en-US" sz="3200" dirty="0"/>
          </a:p>
          <a:p>
            <a:pPr marL="12700" lvl="1">
              <a:lnSpc>
                <a:spcPct val="150000"/>
              </a:lnSpc>
            </a:pPr>
            <a:r>
              <a:rPr lang="en-US" sz="3200" dirty="0"/>
              <a:t>“No water”:  facts</a:t>
            </a:r>
          </a:p>
          <a:p>
            <a:pPr marL="12700" lvl="1">
              <a:lnSpc>
                <a:spcPct val="150000"/>
              </a:lnSpc>
            </a:pPr>
            <a:endParaRPr lang="en-US" sz="1600" dirty="0"/>
          </a:p>
          <a:p>
            <a:pPr marL="469900" lvl="3">
              <a:lnSpc>
                <a:spcPct val="150000"/>
              </a:lnSpc>
            </a:pPr>
            <a:r>
              <a:rPr lang="en-US" sz="3200" dirty="0"/>
              <a:t>Two parts:</a:t>
            </a:r>
          </a:p>
          <a:p>
            <a:pPr marL="927100" lvl="5">
              <a:lnSpc>
                <a:spcPct val="150000"/>
              </a:lnSpc>
              <a:buFont typeface="+mj-lt"/>
              <a:buAutoNum type="arabicPeriod"/>
            </a:pPr>
            <a:r>
              <a:rPr lang="en-US" sz="3200" dirty="0"/>
              <a:t> Allocation of water to Utah (the Colorado River Compact)</a:t>
            </a:r>
          </a:p>
          <a:p>
            <a:pPr marL="927100" lvl="5">
              <a:lnSpc>
                <a:spcPct val="150000"/>
              </a:lnSpc>
              <a:buFont typeface="+mj-lt"/>
              <a:buAutoNum type="arabicPeriod"/>
            </a:pPr>
            <a:r>
              <a:rPr lang="en-US" sz="3200" dirty="0"/>
              <a:t> Allocation of water within Utah (“Prior Appropriation”)</a:t>
            </a:r>
          </a:p>
        </p:txBody>
      </p:sp>
      <p:sp>
        <p:nvSpPr>
          <p:cNvPr id="2" name="TextBox 1">
            <a:extLst>
              <a:ext uri="{FF2B5EF4-FFF2-40B4-BE49-F238E27FC236}">
                <a16:creationId xmlns:a16="http://schemas.microsoft.com/office/drawing/2014/main" id="{3D73F8D8-89D0-E44E-808E-75C69BD2E910}"/>
              </a:ext>
            </a:extLst>
          </p:cNvPr>
          <p:cNvSpPr txBox="1"/>
          <p:nvPr/>
        </p:nvSpPr>
        <p:spPr>
          <a:xfrm>
            <a:off x="3656754" y="215154"/>
            <a:ext cx="5049460" cy="646331"/>
          </a:xfrm>
          <a:prstGeom prst="rect">
            <a:avLst/>
          </a:prstGeom>
          <a:noFill/>
        </p:spPr>
        <p:txBody>
          <a:bodyPr wrap="none" rtlCol="0">
            <a:spAutoFit/>
          </a:bodyPr>
          <a:lstStyle/>
          <a:p>
            <a:pPr algn="ctr"/>
            <a:r>
              <a:rPr lang="en-US" sz="3600" b="1" dirty="0"/>
              <a:t>4. LPP : no water for it</a:t>
            </a:r>
          </a:p>
        </p:txBody>
      </p:sp>
    </p:spTree>
    <p:extLst>
      <p:ext uri="{BB962C8B-B14F-4D97-AF65-F5344CB8AC3E}">
        <p14:creationId xmlns:p14="http://schemas.microsoft.com/office/powerpoint/2010/main" val="175890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36E8807-7929-477A-A5FD-54D72BD46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6363" y="0"/>
            <a:ext cx="583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63CCD1-AB41-4A4C-B851-5612D8890F54}"/>
              </a:ext>
            </a:extLst>
          </p:cNvPr>
          <p:cNvSpPr txBox="1"/>
          <p:nvPr/>
        </p:nvSpPr>
        <p:spPr>
          <a:xfrm>
            <a:off x="150361" y="2501188"/>
            <a:ext cx="6096001" cy="3416320"/>
          </a:xfrm>
          <a:prstGeom prst="rect">
            <a:avLst/>
          </a:prstGeom>
          <a:noFill/>
        </p:spPr>
        <p:txBody>
          <a:bodyPr wrap="square" rtlCol="0">
            <a:spAutoFit/>
          </a:bodyPr>
          <a:lstStyle/>
          <a:p>
            <a:pPr marL="239713" indent="-227013">
              <a:buFont typeface="Arial" panose="020B0604020202020204" pitchFamily="34" charset="0"/>
              <a:buChar char="•"/>
            </a:pPr>
            <a:r>
              <a:rPr lang="en-US" sz="2400" dirty="0"/>
              <a:t>The Upper Basin must release 7.5 MAFY</a:t>
            </a:r>
          </a:p>
          <a:p>
            <a:pPr marL="239713" indent="-227013">
              <a:buFont typeface="Arial" panose="020B0604020202020204" pitchFamily="34" charset="0"/>
              <a:buChar char="•"/>
            </a:pPr>
            <a:endParaRPr lang="en-US" sz="2400" dirty="0"/>
          </a:p>
          <a:p>
            <a:pPr marL="239713" indent="-227013">
              <a:buFont typeface="Arial" panose="020B0604020202020204" pitchFamily="34" charset="0"/>
              <a:buChar char="•"/>
            </a:pPr>
            <a:r>
              <a:rPr lang="en-US" sz="2400" dirty="0"/>
              <a:t>Leftover split between the 4 Upper Basin states – </a:t>
            </a:r>
            <a:r>
              <a:rPr lang="en-US" sz="2400" b="1" dirty="0"/>
              <a:t>23% to Utah</a:t>
            </a:r>
          </a:p>
          <a:p>
            <a:pPr marL="927100" lvl="2"/>
            <a:endParaRPr lang="en-US" sz="2400" dirty="0"/>
          </a:p>
          <a:p>
            <a:pPr marL="469900" lvl="3"/>
            <a:r>
              <a:rPr lang="en-US" sz="2400" dirty="0"/>
              <a:t>An often misrepresented point</a:t>
            </a:r>
          </a:p>
          <a:p>
            <a:pPr marL="927100" lvl="4"/>
            <a:endParaRPr lang="en-US" sz="2400" dirty="0"/>
          </a:p>
          <a:p>
            <a:pPr marL="927100" lvl="4"/>
            <a:r>
              <a:rPr lang="en-US" sz="2400" dirty="0"/>
              <a:t> Utah </a:t>
            </a:r>
            <a:r>
              <a:rPr lang="en-US" sz="2400" u="sng" dirty="0"/>
              <a:t>not</a:t>
            </a:r>
            <a:r>
              <a:rPr lang="en-US" sz="2400" dirty="0"/>
              <a:t> entitled to FIXED amount</a:t>
            </a:r>
          </a:p>
          <a:p>
            <a:pPr marL="469900" lvl="3"/>
            <a:endParaRPr lang="en-US" sz="2400" dirty="0"/>
          </a:p>
        </p:txBody>
      </p:sp>
      <p:sp>
        <p:nvSpPr>
          <p:cNvPr id="6" name="TextBox 5">
            <a:extLst>
              <a:ext uri="{FF2B5EF4-FFF2-40B4-BE49-F238E27FC236}">
                <a16:creationId xmlns:a16="http://schemas.microsoft.com/office/drawing/2014/main" id="{251FE52A-10AA-432E-9F01-912A5240DBC6}"/>
              </a:ext>
            </a:extLst>
          </p:cNvPr>
          <p:cNvSpPr txBox="1"/>
          <p:nvPr/>
        </p:nvSpPr>
        <p:spPr>
          <a:xfrm>
            <a:off x="-228599" y="36696"/>
            <a:ext cx="6807200" cy="1815882"/>
          </a:xfrm>
          <a:prstGeom prst="rect">
            <a:avLst/>
          </a:prstGeom>
          <a:noFill/>
        </p:spPr>
        <p:txBody>
          <a:bodyPr wrap="square">
            <a:spAutoFit/>
          </a:bodyPr>
          <a:lstStyle/>
          <a:p>
            <a:pPr algn="ctr"/>
            <a:r>
              <a:rPr lang="en-US" sz="4000" b="1" dirty="0"/>
              <a:t>4. “No Water” </a:t>
            </a:r>
          </a:p>
          <a:p>
            <a:pPr algn="ctr"/>
            <a:r>
              <a:rPr lang="en-US" sz="3600" b="1" dirty="0"/>
              <a:t>Part 1: Allocation to Utah</a:t>
            </a:r>
          </a:p>
          <a:p>
            <a:pPr algn="ctr"/>
            <a:r>
              <a:rPr lang="en-US" sz="3600" b="1" dirty="0"/>
              <a:t>-The Compact-</a:t>
            </a:r>
          </a:p>
        </p:txBody>
      </p:sp>
    </p:spTree>
    <p:extLst>
      <p:ext uri="{BB962C8B-B14F-4D97-AF65-F5344CB8AC3E}">
        <p14:creationId xmlns:p14="http://schemas.microsoft.com/office/powerpoint/2010/main" val="173433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5CFB5D51-80FC-432F-B949-5BB4903CFCB0}"/>
              </a:ext>
            </a:extLst>
          </p:cNvPr>
          <p:cNvSpPr>
            <a:spLocks noChangeArrowheads="1"/>
          </p:cNvSpPr>
          <p:nvPr/>
        </p:nvSpPr>
        <p:spPr bwMode="auto">
          <a:xfrm>
            <a:off x="3781425" y="30241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Left Brace 1">
            <a:extLst>
              <a:ext uri="{FF2B5EF4-FFF2-40B4-BE49-F238E27FC236}">
                <a16:creationId xmlns:a16="http://schemas.microsoft.com/office/drawing/2014/main" id="{2C519424-06DA-4CF3-A6F7-4FA18F4C11BC}"/>
              </a:ext>
            </a:extLst>
          </p:cNvPr>
          <p:cNvSpPr/>
          <p:nvPr/>
        </p:nvSpPr>
        <p:spPr>
          <a:xfrm>
            <a:off x="1994252" y="1666285"/>
            <a:ext cx="400110" cy="1011602"/>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5B129B87-947A-4C87-AB43-E6F605A83273}"/>
              </a:ext>
            </a:extLst>
          </p:cNvPr>
          <p:cNvSpPr txBox="1"/>
          <p:nvPr/>
        </p:nvSpPr>
        <p:spPr>
          <a:xfrm>
            <a:off x="491748" y="1962858"/>
            <a:ext cx="1269600" cy="461665"/>
          </a:xfrm>
          <a:prstGeom prst="rect">
            <a:avLst/>
          </a:prstGeom>
          <a:noFill/>
        </p:spPr>
        <p:txBody>
          <a:bodyPr wrap="square" rtlCol="0">
            <a:spAutoFit/>
          </a:bodyPr>
          <a:lstStyle/>
          <a:p>
            <a:r>
              <a:rPr lang="en-US" sz="2400" dirty="0"/>
              <a:t>Science</a:t>
            </a:r>
          </a:p>
        </p:txBody>
      </p:sp>
      <p:sp>
        <p:nvSpPr>
          <p:cNvPr id="7" name="Left Brace 6">
            <a:extLst>
              <a:ext uri="{FF2B5EF4-FFF2-40B4-BE49-F238E27FC236}">
                <a16:creationId xmlns:a16="http://schemas.microsoft.com/office/drawing/2014/main" id="{207E441D-4521-4DE0-A24F-D1E9A9C783C7}"/>
              </a:ext>
            </a:extLst>
          </p:cNvPr>
          <p:cNvSpPr/>
          <p:nvPr/>
        </p:nvSpPr>
        <p:spPr>
          <a:xfrm>
            <a:off x="2012359" y="3788230"/>
            <a:ext cx="400109" cy="1679393"/>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F5299C95-0336-44B7-93A2-0B23C9D37319}"/>
              </a:ext>
            </a:extLst>
          </p:cNvPr>
          <p:cNvSpPr txBox="1"/>
          <p:nvPr/>
        </p:nvSpPr>
        <p:spPr>
          <a:xfrm>
            <a:off x="140516" y="4322284"/>
            <a:ext cx="1821021" cy="461665"/>
          </a:xfrm>
          <a:prstGeom prst="rect">
            <a:avLst/>
          </a:prstGeom>
          <a:noFill/>
        </p:spPr>
        <p:txBody>
          <a:bodyPr wrap="square" rtlCol="0">
            <a:spAutoFit/>
          </a:bodyPr>
          <a:lstStyle/>
          <a:p>
            <a:r>
              <a:rPr lang="en-US" sz="2400" dirty="0"/>
              <a:t>Negotiation</a:t>
            </a:r>
          </a:p>
        </p:txBody>
      </p:sp>
      <p:sp>
        <p:nvSpPr>
          <p:cNvPr id="18" name="TextBox 17">
            <a:extLst>
              <a:ext uri="{FF2B5EF4-FFF2-40B4-BE49-F238E27FC236}">
                <a16:creationId xmlns:a16="http://schemas.microsoft.com/office/drawing/2014/main" id="{9725726A-F890-48D2-8BFE-31DD53AE45A8}"/>
              </a:ext>
            </a:extLst>
          </p:cNvPr>
          <p:cNvSpPr txBox="1"/>
          <p:nvPr/>
        </p:nvSpPr>
        <p:spPr>
          <a:xfrm>
            <a:off x="140515" y="5994609"/>
            <a:ext cx="1871843" cy="461665"/>
          </a:xfrm>
          <a:prstGeom prst="rect">
            <a:avLst/>
          </a:prstGeom>
          <a:noFill/>
        </p:spPr>
        <p:txBody>
          <a:bodyPr wrap="square" rtlCol="0">
            <a:spAutoFit/>
          </a:bodyPr>
          <a:lstStyle/>
          <a:p>
            <a:r>
              <a:rPr lang="en-US" sz="2400" dirty="0"/>
              <a:t>Bottom Line</a:t>
            </a:r>
          </a:p>
        </p:txBody>
      </p:sp>
      <p:cxnSp>
        <p:nvCxnSpPr>
          <p:cNvPr id="20" name="Straight Arrow Connector 19">
            <a:extLst>
              <a:ext uri="{FF2B5EF4-FFF2-40B4-BE49-F238E27FC236}">
                <a16:creationId xmlns:a16="http://schemas.microsoft.com/office/drawing/2014/main" id="{5EC1F7D7-7923-4388-AA54-D52DEE315EF6}"/>
              </a:ext>
            </a:extLst>
          </p:cNvPr>
          <p:cNvCxnSpPr>
            <a:cxnSpLocks/>
          </p:cNvCxnSpPr>
          <p:nvPr/>
        </p:nvCxnSpPr>
        <p:spPr>
          <a:xfrm>
            <a:off x="1881125" y="6258988"/>
            <a:ext cx="52956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Left Brace 14">
            <a:extLst>
              <a:ext uri="{FF2B5EF4-FFF2-40B4-BE49-F238E27FC236}">
                <a16:creationId xmlns:a16="http://schemas.microsoft.com/office/drawing/2014/main" id="{2DE9B323-AFFD-490A-B164-E4ABAD2A3BD5}"/>
              </a:ext>
            </a:extLst>
          </p:cNvPr>
          <p:cNvSpPr/>
          <p:nvPr/>
        </p:nvSpPr>
        <p:spPr>
          <a:xfrm>
            <a:off x="1944465" y="2744825"/>
            <a:ext cx="400110" cy="1288331"/>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2FBD1603-0DE8-4476-8A6F-671514931F55}"/>
              </a:ext>
            </a:extLst>
          </p:cNvPr>
          <p:cNvSpPr txBox="1"/>
          <p:nvPr/>
        </p:nvSpPr>
        <p:spPr>
          <a:xfrm>
            <a:off x="654236" y="3188360"/>
            <a:ext cx="1269600" cy="461665"/>
          </a:xfrm>
          <a:prstGeom prst="rect">
            <a:avLst/>
          </a:prstGeom>
          <a:noFill/>
        </p:spPr>
        <p:txBody>
          <a:bodyPr wrap="square" rtlCol="0">
            <a:spAutoFit/>
          </a:bodyPr>
          <a:lstStyle/>
          <a:p>
            <a:r>
              <a:rPr lang="en-US" sz="2400" dirty="0"/>
              <a:t>Values</a:t>
            </a:r>
          </a:p>
        </p:txBody>
      </p:sp>
      <p:graphicFrame>
        <p:nvGraphicFramePr>
          <p:cNvPr id="16" name="Object 15">
            <a:extLst>
              <a:ext uri="{FF2B5EF4-FFF2-40B4-BE49-F238E27FC236}">
                <a16:creationId xmlns:a16="http://schemas.microsoft.com/office/drawing/2014/main" id="{98F14C54-A9CC-4432-9EBD-6A5B4EFC393A}"/>
              </a:ext>
            </a:extLst>
          </p:cNvPr>
          <p:cNvGraphicFramePr>
            <a:graphicFrameLocks noChangeAspect="1"/>
          </p:cNvGraphicFramePr>
          <p:nvPr/>
        </p:nvGraphicFramePr>
        <p:xfrm>
          <a:off x="2505584" y="1325062"/>
          <a:ext cx="9633309" cy="5467622"/>
        </p:xfrm>
        <a:graphic>
          <a:graphicData uri="http://schemas.openxmlformats.org/presentationml/2006/ole">
            <mc:AlternateContent xmlns:mc="http://schemas.openxmlformats.org/markup-compatibility/2006">
              <mc:Choice xmlns:v="urn:schemas-microsoft-com:vml" Requires="v">
                <p:oleObj name="Document" r:id="rId3" imgW="5942845" imgH="3372918" progId="Word.Document.12">
                  <p:embed/>
                </p:oleObj>
              </mc:Choice>
              <mc:Fallback>
                <p:oleObj name="Document" r:id="rId3" imgW="5942845" imgH="3372918" progId="Word.Document.12">
                  <p:embed/>
                  <p:pic>
                    <p:nvPicPr>
                      <p:cNvPr id="16" name="Object 15">
                        <a:extLst>
                          <a:ext uri="{FF2B5EF4-FFF2-40B4-BE49-F238E27FC236}">
                            <a16:creationId xmlns:a16="http://schemas.microsoft.com/office/drawing/2014/main" id="{98F14C54-A9CC-4432-9EBD-6A5B4EFC393A}"/>
                          </a:ext>
                        </a:extLst>
                      </p:cNvPr>
                      <p:cNvPicPr/>
                      <p:nvPr/>
                    </p:nvPicPr>
                    <p:blipFill>
                      <a:blip r:embed="rId4"/>
                      <a:stretch>
                        <a:fillRect/>
                      </a:stretch>
                    </p:blipFill>
                    <p:spPr>
                      <a:xfrm>
                        <a:off x="2505584" y="1325062"/>
                        <a:ext cx="9633309" cy="5467622"/>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37BACA7B-443E-4709-982B-62759BD4F814}"/>
              </a:ext>
            </a:extLst>
          </p:cNvPr>
          <p:cNvSpPr txBox="1"/>
          <p:nvPr/>
        </p:nvSpPr>
        <p:spPr>
          <a:xfrm>
            <a:off x="304799" y="160101"/>
            <a:ext cx="11565467" cy="954107"/>
          </a:xfrm>
          <a:prstGeom prst="rect">
            <a:avLst/>
          </a:prstGeom>
          <a:noFill/>
        </p:spPr>
        <p:txBody>
          <a:bodyPr wrap="square">
            <a:spAutoFit/>
          </a:bodyPr>
          <a:lstStyle/>
          <a:p>
            <a:pPr algn="ctr"/>
            <a:r>
              <a:rPr lang="en-US" sz="2800" dirty="0"/>
              <a:t>4. “No Water” Part 1: Allocation to Utah</a:t>
            </a:r>
          </a:p>
          <a:p>
            <a:pPr algn="ctr"/>
            <a:r>
              <a:rPr lang="en-US" sz="2800" dirty="0"/>
              <a:t>The Compact’s Current Operation versus The Reality</a:t>
            </a:r>
          </a:p>
        </p:txBody>
      </p:sp>
    </p:spTree>
    <p:extLst>
      <p:ext uri="{BB962C8B-B14F-4D97-AF65-F5344CB8AC3E}">
        <p14:creationId xmlns:p14="http://schemas.microsoft.com/office/powerpoint/2010/main" val="3560680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BF2170-46B2-4DD6-8DF6-F0C64E3E3AB4}"/>
              </a:ext>
            </a:extLst>
          </p:cNvPr>
          <p:cNvSpPr txBox="1"/>
          <p:nvPr/>
        </p:nvSpPr>
        <p:spPr>
          <a:xfrm>
            <a:off x="304799" y="160101"/>
            <a:ext cx="11565467" cy="523220"/>
          </a:xfrm>
          <a:prstGeom prst="rect">
            <a:avLst/>
          </a:prstGeom>
          <a:noFill/>
        </p:spPr>
        <p:txBody>
          <a:bodyPr wrap="square">
            <a:spAutoFit/>
          </a:bodyPr>
          <a:lstStyle/>
          <a:p>
            <a:pPr algn="ctr"/>
            <a:r>
              <a:rPr lang="en-US" sz="2800" b="1" dirty="0"/>
              <a:t>February 2021 Utah Center for Colorado River Studies</a:t>
            </a:r>
            <a:r>
              <a:rPr lang="en-US" sz="2400" baseline="30000" dirty="0"/>
              <a:t>1</a:t>
            </a:r>
            <a:endParaRPr lang="en-US" sz="2800" baseline="30000" dirty="0"/>
          </a:p>
        </p:txBody>
      </p:sp>
      <p:sp>
        <p:nvSpPr>
          <p:cNvPr id="3" name="Rectangle 1">
            <a:extLst>
              <a:ext uri="{FF2B5EF4-FFF2-40B4-BE49-F238E27FC236}">
                <a16:creationId xmlns:a16="http://schemas.microsoft.com/office/drawing/2014/main" id="{5CFB5D51-80FC-432F-B949-5BB4903CFCB0}"/>
              </a:ext>
            </a:extLst>
          </p:cNvPr>
          <p:cNvSpPr>
            <a:spLocks noChangeArrowheads="1"/>
          </p:cNvSpPr>
          <p:nvPr/>
        </p:nvSpPr>
        <p:spPr bwMode="auto">
          <a:xfrm>
            <a:off x="3781425" y="30241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9F0A0BD3-0DF6-499E-99BE-9FC003D996A3}"/>
              </a:ext>
            </a:extLst>
          </p:cNvPr>
          <p:cNvSpPr txBox="1"/>
          <p:nvPr/>
        </p:nvSpPr>
        <p:spPr>
          <a:xfrm>
            <a:off x="313266" y="1977747"/>
            <a:ext cx="11565467" cy="2954655"/>
          </a:xfrm>
          <a:prstGeom prst="rect">
            <a:avLst/>
          </a:prstGeom>
          <a:noFill/>
        </p:spPr>
        <p:txBody>
          <a:bodyPr wrap="square" rtlCol="0">
            <a:spAutoFit/>
          </a:bodyPr>
          <a:lstStyle/>
          <a:p>
            <a:pPr lvl="1"/>
            <a:r>
              <a:rPr kumimoji="0" lang="en-US" altLang="en-US" sz="2800" b="0" i="0" u="none" strike="noStrike" kern="1200" cap="none" spc="0" normalizeH="0" baseline="0" noProof="0" dirty="0">
                <a:ln>
                  <a:noFill/>
                </a:ln>
                <a:solidFill>
                  <a:srgbClr val="FFFFFF"/>
                </a:solidFill>
                <a:effectLst/>
                <a:uLnTx/>
                <a:uFillTx/>
                <a:ea typeface="+mn-ea"/>
                <a:cs typeface="Calibri" panose="020F0502020204030204" pitchFamily="34" charset="0"/>
              </a:rPr>
              <a:t>Key Finding:</a:t>
            </a:r>
          </a:p>
          <a:p>
            <a:pPr lvl="2"/>
            <a:r>
              <a:rPr lang="en-US" sz="2800" dirty="0">
                <a:solidFill>
                  <a:srgbClr val="FFFFFF"/>
                </a:solidFill>
                <a:cs typeface="Calibri" panose="020F0502020204030204" pitchFamily="34" charset="0"/>
              </a:rPr>
              <a:t>The river is sustainable, even during worst cases, but only if Upper Basin limits future water use and Lower Basin takes significant cuts.</a:t>
            </a:r>
          </a:p>
          <a:p>
            <a:pPr marL="1428750" lvl="2" indent="-514350">
              <a:buFont typeface="+mj-lt"/>
              <a:buAutoNum type="arabicPeriod"/>
            </a:pPr>
            <a:endParaRPr lang="en-US" sz="2800" dirty="0">
              <a:solidFill>
                <a:srgbClr val="FFFFFF"/>
              </a:solidFill>
              <a:cs typeface="Calibri" panose="020F0502020204030204" pitchFamily="34" charset="0"/>
            </a:endParaRPr>
          </a:p>
          <a:p>
            <a:pPr lvl="2"/>
            <a:endParaRPr lang="en-US" sz="2800" dirty="0"/>
          </a:p>
          <a:p>
            <a:endParaRPr lang="en-US" dirty="0"/>
          </a:p>
        </p:txBody>
      </p:sp>
    </p:spTree>
    <p:extLst>
      <p:ext uri="{BB962C8B-B14F-4D97-AF65-F5344CB8AC3E}">
        <p14:creationId xmlns:p14="http://schemas.microsoft.com/office/powerpoint/2010/main" val="2666151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BF2170-46B2-4DD6-8DF6-F0C64E3E3AB4}"/>
              </a:ext>
            </a:extLst>
          </p:cNvPr>
          <p:cNvSpPr txBox="1"/>
          <p:nvPr/>
        </p:nvSpPr>
        <p:spPr>
          <a:xfrm>
            <a:off x="181054" y="584292"/>
            <a:ext cx="11887201" cy="3662541"/>
          </a:xfrm>
          <a:prstGeom prst="rect">
            <a:avLst/>
          </a:prstGeom>
          <a:noFill/>
        </p:spPr>
        <p:txBody>
          <a:bodyPr wrap="square">
            <a:spAutoFit/>
          </a:bodyPr>
          <a:lstStyle/>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r>
              <a:rPr lang="en-US" sz="2400" dirty="0"/>
              <a:t>Utah’s “paper” allocation NOT 1.38 MAFY…</a:t>
            </a:r>
            <a:r>
              <a:rPr lang="en-US" sz="2400" b="1" dirty="0"/>
              <a:t>only 23% of the leftovers</a:t>
            </a:r>
          </a:p>
          <a:p>
            <a:pPr lvl="1"/>
            <a:endParaRPr lang="en-US" sz="2400" dirty="0"/>
          </a:p>
          <a:p>
            <a:pPr lvl="1"/>
            <a:endParaRPr lang="en-US" sz="2400" dirty="0"/>
          </a:p>
          <a:p>
            <a:pPr marL="742950" lvl="1" indent="-285750">
              <a:buFont typeface="Arial" panose="020B0604020202020204" pitchFamily="34" charset="0"/>
              <a:buChar char="•"/>
            </a:pPr>
            <a:r>
              <a:rPr lang="en-US" sz="2400" dirty="0"/>
              <a:t>Utah has issued 33,000 Colorado River water rights, for 2.3 MAFY</a:t>
            </a:r>
          </a:p>
          <a:p>
            <a:pPr marL="742950" lvl="1" indent="-285750">
              <a:buFont typeface="Arial" panose="020B0604020202020204" pitchFamily="34" charset="0"/>
              <a:buChar char="•"/>
            </a:pPr>
            <a:endParaRPr lang="en-US" sz="2400" dirty="0"/>
          </a:p>
          <a:p>
            <a:pPr lvl="1"/>
            <a:endParaRPr lang="en-US" sz="2400" dirty="0"/>
          </a:p>
          <a:p>
            <a:pPr marL="742950" lvl="1" indent="-285750">
              <a:buFont typeface="Arial" panose="020B0604020202020204" pitchFamily="34" charset="0"/>
              <a:buChar char="•"/>
            </a:pPr>
            <a:r>
              <a:rPr lang="en-US" sz="2400" dirty="0"/>
              <a:t>The LPP water right is # 23,590, very junior</a:t>
            </a:r>
          </a:p>
          <a:p>
            <a:pPr lvl="3" algn="r"/>
            <a:r>
              <a:rPr lang="en-US" sz="2400" dirty="0"/>
              <a:t>with 2 MAFY of senior water rights ahead of it</a:t>
            </a:r>
          </a:p>
          <a:p>
            <a:pPr marL="742950" lvl="1" indent="-285750">
              <a:buFont typeface="Arial" panose="020B0604020202020204" pitchFamily="34" charset="0"/>
              <a:buChar char="•"/>
            </a:pPr>
            <a:endParaRPr lang="en-US" sz="2000" dirty="0"/>
          </a:p>
        </p:txBody>
      </p:sp>
      <p:grpSp>
        <p:nvGrpSpPr>
          <p:cNvPr id="12" name="Group 11">
            <a:extLst>
              <a:ext uri="{FF2B5EF4-FFF2-40B4-BE49-F238E27FC236}">
                <a16:creationId xmlns:a16="http://schemas.microsoft.com/office/drawing/2014/main" id="{F23E4A30-4717-46A4-93BA-CEE0A892A149}"/>
              </a:ext>
            </a:extLst>
          </p:cNvPr>
          <p:cNvGrpSpPr/>
          <p:nvPr/>
        </p:nvGrpSpPr>
        <p:grpSpPr>
          <a:xfrm>
            <a:off x="660402" y="4163821"/>
            <a:ext cx="10843843" cy="1456256"/>
            <a:chOff x="660402" y="3837245"/>
            <a:chExt cx="10843843" cy="1456256"/>
          </a:xfrm>
        </p:grpSpPr>
        <p:pic>
          <p:nvPicPr>
            <p:cNvPr id="2051" name="Picture 3">
              <a:extLst>
                <a:ext uri="{FF2B5EF4-FFF2-40B4-BE49-F238E27FC236}">
                  <a16:creationId xmlns:a16="http://schemas.microsoft.com/office/drawing/2014/main" id="{DC3818DD-75EE-4CF4-A55D-3495C411E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22" t="45325" r="25801" b="46408"/>
            <a:stretch>
              <a:fillRect/>
            </a:stretch>
          </p:blipFill>
          <p:spPr bwMode="auto">
            <a:xfrm>
              <a:off x="812799" y="3837245"/>
              <a:ext cx="10496550" cy="5524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1">
              <a:extLst>
                <a:ext uri="{FF2B5EF4-FFF2-40B4-BE49-F238E27FC236}">
                  <a16:creationId xmlns:a16="http://schemas.microsoft.com/office/drawing/2014/main" id="{49C30EEC-451D-4360-8C1E-5CDC211F46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3" t="41618" r="25320" b="53381"/>
            <a:stretch>
              <a:fillRect/>
            </a:stretch>
          </p:blipFill>
          <p:spPr bwMode="auto">
            <a:xfrm>
              <a:off x="745066" y="4460607"/>
              <a:ext cx="10759179" cy="41147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
              <a:extLst>
                <a:ext uri="{FF2B5EF4-FFF2-40B4-BE49-F238E27FC236}">
                  <a16:creationId xmlns:a16="http://schemas.microsoft.com/office/drawing/2014/main" id="{5279AA03-D04F-49C6-B51E-608D6C961E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0" t="31357" r="25320" b="62657"/>
            <a:stretch>
              <a:fillRect/>
            </a:stretch>
          </p:blipFill>
          <p:spPr bwMode="auto">
            <a:xfrm>
              <a:off x="660402" y="4836312"/>
              <a:ext cx="10826910" cy="45718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5">
            <a:extLst>
              <a:ext uri="{FF2B5EF4-FFF2-40B4-BE49-F238E27FC236}">
                <a16:creationId xmlns:a16="http://schemas.microsoft.com/office/drawing/2014/main" id="{49973413-87BE-4215-83F3-4875A7F1A431}"/>
              </a:ext>
            </a:extLst>
          </p:cNvPr>
          <p:cNvSpPr>
            <a:spLocks noChangeArrowheads="1"/>
          </p:cNvSpPr>
          <p:nvPr/>
        </p:nvSpPr>
        <p:spPr bwMode="auto">
          <a:xfrm>
            <a:off x="489858" y="4003407"/>
            <a:ext cx="1244721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Rectangle 6">
            <a:extLst>
              <a:ext uri="{FF2B5EF4-FFF2-40B4-BE49-F238E27FC236}">
                <a16:creationId xmlns:a16="http://schemas.microsoft.com/office/drawing/2014/main" id="{416AC8E9-10FC-473E-9806-5EAC20E4D8DB}"/>
              </a:ext>
            </a:extLst>
          </p:cNvPr>
          <p:cNvSpPr>
            <a:spLocks noChangeArrowheads="1"/>
          </p:cNvSpPr>
          <p:nvPr/>
        </p:nvSpPr>
        <p:spPr bwMode="auto">
          <a:xfrm>
            <a:off x="745067" y="471778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7">
            <a:extLst>
              <a:ext uri="{FF2B5EF4-FFF2-40B4-BE49-F238E27FC236}">
                <a16:creationId xmlns:a16="http://schemas.microsoft.com/office/drawing/2014/main" id="{9BF5182D-E7D5-46CF-89FB-11E29C557C01}"/>
              </a:ext>
            </a:extLst>
          </p:cNvPr>
          <p:cNvSpPr>
            <a:spLocks noChangeArrowheads="1"/>
          </p:cNvSpPr>
          <p:nvPr/>
        </p:nvSpPr>
        <p:spPr bwMode="auto">
          <a:xfrm>
            <a:off x="745067" y="500353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515C1708-9A78-474F-987F-8EA1CD566870}"/>
              </a:ext>
            </a:extLst>
          </p:cNvPr>
          <p:cNvSpPr txBox="1"/>
          <p:nvPr/>
        </p:nvSpPr>
        <p:spPr>
          <a:xfrm>
            <a:off x="2629862" y="6041228"/>
            <a:ext cx="8189260" cy="523220"/>
          </a:xfrm>
          <a:prstGeom prst="rect">
            <a:avLst/>
          </a:prstGeom>
          <a:noFill/>
        </p:spPr>
        <p:txBody>
          <a:bodyPr wrap="square">
            <a:spAutoFit/>
          </a:bodyPr>
          <a:lstStyle/>
          <a:p>
            <a:pPr lvl="1"/>
            <a:r>
              <a:rPr lang="en-US" sz="2800" b="1" i="1" dirty="0"/>
              <a:t>Even the “paper” water right is not secure.</a:t>
            </a:r>
          </a:p>
        </p:txBody>
      </p:sp>
      <p:sp>
        <p:nvSpPr>
          <p:cNvPr id="2" name="TextBox 1">
            <a:extLst>
              <a:ext uri="{FF2B5EF4-FFF2-40B4-BE49-F238E27FC236}">
                <a16:creationId xmlns:a16="http://schemas.microsoft.com/office/drawing/2014/main" id="{A5BF33EB-D3DF-D144-A32A-0D901E28920F}"/>
              </a:ext>
            </a:extLst>
          </p:cNvPr>
          <p:cNvSpPr txBox="1"/>
          <p:nvPr/>
        </p:nvSpPr>
        <p:spPr>
          <a:xfrm>
            <a:off x="1309517" y="112068"/>
            <a:ext cx="9691499" cy="646331"/>
          </a:xfrm>
          <a:prstGeom prst="rect">
            <a:avLst/>
          </a:prstGeom>
          <a:noFill/>
        </p:spPr>
        <p:txBody>
          <a:bodyPr wrap="none" rtlCol="0">
            <a:spAutoFit/>
          </a:bodyPr>
          <a:lstStyle/>
          <a:p>
            <a:r>
              <a:rPr lang="en-US" sz="3600" b="1" dirty="0"/>
              <a:t>4. “No Water” Part 2: Allocation within Utah</a:t>
            </a:r>
          </a:p>
        </p:txBody>
      </p:sp>
    </p:spTree>
    <p:extLst>
      <p:ext uri="{BB962C8B-B14F-4D97-AF65-F5344CB8AC3E}">
        <p14:creationId xmlns:p14="http://schemas.microsoft.com/office/powerpoint/2010/main" val="427105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51E71C-B574-A24C-A41E-920FDF43389D}"/>
              </a:ext>
            </a:extLst>
          </p:cNvPr>
          <p:cNvSpPr txBox="1"/>
          <p:nvPr/>
        </p:nvSpPr>
        <p:spPr>
          <a:xfrm>
            <a:off x="4121742" y="233080"/>
            <a:ext cx="4414863" cy="830997"/>
          </a:xfrm>
          <a:prstGeom prst="rect">
            <a:avLst/>
          </a:prstGeom>
          <a:noFill/>
        </p:spPr>
        <p:txBody>
          <a:bodyPr wrap="none" rtlCol="0">
            <a:spAutoFit/>
          </a:bodyPr>
          <a:lstStyle/>
          <a:p>
            <a:r>
              <a:rPr lang="en-US" sz="4400" b="1" dirty="0"/>
              <a:t>CSU’s </a:t>
            </a:r>
            <a:r>
              <a:rPr lang="en-US" sz="4800" b="1" dirty="0"/>
              <a:t>Position</a:t>
            </a:r>
            <a:endParaRPr lang="en-US" sz="4400" b="1" dirty="0"/>
          </a:p>
        </p:txBody>
      </p:sp>
      <p:sp>
        <p:nvSpPr>
          <p:cNvPr id="7" name="Rectangle 6">
            <a:extLst>
              <a:ext uri="{FF2B5EF4-FFF2-40B4-BE49-F238E27FC236}">
                <a16:creationId xmlns:a16="http://schemas.microsoft.com/office/drawing/2014/main" id="{A8DA4822-2FB8-D942-A0A9-03649C4CC1E9}"/>
              </a:ext>
            </a:extLst>
          </p:cNvPr>
          <p:cNvSpPr/>
          <p:nvPr/>
        </p:nvSpPr>
        <p:spPr>
          <a:xfrm>
            <a:off x="570528" y="988671"/>
            <a:ext cx="11088072" cy="4444486"/>
          </a:xfrm>
          <a:prstGeom prst="rect">
            <a:avLst/>
          </a:prstGeom>
        </p:spPr>
        <p:txBody>
          <a:bodyPr wrap="square">
            <a:spAutoFit/>
          </a:bodyPr>
          <a:lstStyle/>
          <a:p>
            <a:pPr>
              <a:spcBef>
                <a:spcPts val="600"/>
              </a:spcBef>
              <a:spcAft>
                <a:spcPts val="600"/>
              </a:spcAft>
            </a:pPr>
            <a:r>
              <a:rPr lang="en-US" sz="2800" b="1" dirty="0"/>
              <a:t>In a nutshell:</a:t>
            </a:r>
          </a:p>
          <a:p>
            <a:pPr marL="1004888" indent="-514350">
              <a:lnSpc>
                <a:spcPct val="150000"/>
              </a:lnSpc>
              <a:spcBef>
                <a:spcPts val="600"/>
              </a:spcBef>
              <a:spcAft>
                <a:spcPts val="600"/>
              </a:spcAft>
              <a:buFont typeface="+mj-lt"/>
              <a:buAutoNum type="arabicPeriod"/>
            </a:pPr>
            <a:r>
              <a:rPr lang="en-US" sz="2800" dirty="0"/>
              <a:t>The LPP is not needed (but it’s definitely </a:t>
            </a:r>
            <a:r>
              <a:rPr lang="en-US" sz="2800" i="1" u="sng" dirty="0"/>
              <a:t>wanted</a:t>
            </a:r>
            <a:r>
              <a:rPr lang="en-US" sz="2800" dirty="0"/>
              <a:t> by some)</a:t>
            </a:r>
            <a:endParaRPr lang="en-US" sz="2800" u="sng" dirty="0"/>
          </a:p>
          <a:p>
            <a:pPr marL="1004888" indent="-514350">
              <a:lnSpc>
                <a:spcPct val="150000"/>
              </a:lnSpc>
              <a:spcBef>
                <a:spcPts val="600"/>
              </a:spcBef>
              <a:spcAft>
                <a:spcPts val="600"/>
              </a:spcAft>
              <a:buFont typeface="+mj-lt"/>
              <a:buAutoNum type="arabicPeriod"/>
            </a:pPr>
            <a:r>
              <a:rPr lang="en-US" sz="2800" dirty="0"/>
              <a:t>Even if we want it badly, it’s not affordable</a:t>
            </a:r>
          </a:p>
          <a:p>
            <a:pPr marL="1004888" indent="-514350">
              <a:lnSpc>
                <a:spcPct val="150000"/>
              </a:lnSpc>
              <a:spcBef>
                <a:spcPts val="600"/>
              </a:spcBef>
              <a:spcAft>
                <a:spcPts val="600"/>
              </a:spcAft>
              <a:buFont typeface="+mj-lt"/>
              <a:buAutoNum type="arabicPeriod"/>
            </a:pPr>
            <a:r>
              <a:rPr lang="en-US" sz="2800" dirty="0"/>
              <a:t>Even if we decide it’s affordable, it’s too damaging</a:t>
            </a:r>
          </a:p>
          <a:p>
            <a:pPr marL="1004888" indent="-514350">
              <a:lnSpc>
                <a:spcPct val="150000"/>
              </a:lnSpc>
              <a:spcBef>
                <a:spcPts val="600"/>
              </a:spcBef>
              <a:spcAft>
                <a:spcPts val="600"/>
              </a:spcAft>
              <a:buFont typeface="+mj-lt"/>
              <a:buAutoNum type="arabicPeriod"/>
            </a:pPr>
            <a:r>
              <a:rPr lang="en-US" sz="2800" dirty="0"/>
              <a:t>Even if we accept the damages, there’s no water for it!</a:t>
            </a:r>
          </a:p>
          <a:p>
            <a:pPr marL="1404938" lvl="2">
              <a:lnSpc>
                <a:spcPct val="150000"/>
              </a:lnSpc>
              <a:spcBef>
                <a:spcPts val="600"/>
              </a:spcBef>
              <a:spcAft>
                <a:spcPts val="600"/>
              </a:spcAft>
            </a:pPr>
            <a:endParaRPr lang="en-US" sz="2800" dirty="0"/>
          </a:p>
        </p:txBody>
      </p:sp>
    </p:spTree>
    <p:extLst>
      <p:ext uri="{BB962C8B-B14F-4D97-AF65-F5344CB8AC3E}">
        <p14:creationId xmlns:p14="http://schemas.microsoft.com/office/powerpoint/2010/main" val="3881083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BF2170-46B2-4DD6-8DF6-F0C64E3E3AB4}"/>
              </a:ext>
            </a:extLst>
          </p:cNvPr>
          <p:cNvSpPr txBox="1"/>
          <p:nvPr/>
        </p:nvSpPr>
        <p:spPr>
          <a:xfrm>
            <a:off x="304797" y="1680849"/>
            <a:ext cx="11528613" cy="4536819"/>
          </a:xfrm>
          <a:prstGeom prst="rect">
            <a:avLst/>
          </a:prstGeom>
          <a:noFill/>
        </p:spPr>
        <p:txBody>
          <a:bodyPr wrap="square">
            <a:spAutoFit/>
          </a:bodyPr>
          <a:lstStyle/>
          <a:p>
            <a:pPr marL="469900" lvl="3" indent="-457200">
              <a:lnSpc>
                <a:spcPct val="150000"/>
              </a:lnSpc>
              <a:buFont typeface="Arial" panose="020B0604020202020204" pitchFamily="34" charset="0"/>
              <a:buChar char="•"/>
            </a:pPr>
            <a:r>
              <a:rPr lang="en-US" sz="2800" dirty="0"/>
              <a:t>All compact states (including Utah) must reduce </a:t>
            </a:r>
            <a:r>
              <a:rPr lang="en-US" sz="2800" i="1" u="sng" dirty="0"/>
              <a:t>current</a:t>
            </a:r>
            <a:r>
              <a:rPr lang="en-US" sz="2800" dirty="0"/>
              <a:t> uses</a:t>
            </a:r>
          </a:p>
          <a:p>
            <a:pPr marL="1841500" lvl="8">
              <a:lnSpc>
                <a:spcPct val="150000"/>
              </a:lnSpc>
            </a:pPr>
            <a:r>
              <a:rPr lang="en-US" sz="2800" dirty="0"/>
              <a:t>No new projects</a:t>
            </a:r>
          </a:p>
          <a:p>
            <a:pPr marL="2689225" lvl="8">
              <a:lnSpc>
                <a:spcPct val="150000"/>
              </a:lnSpc>
            </a:pPr>
            <a:r>
              <a:rPr lang="en-US" sz="2800" dirty="0"/>
              <a:t>LPP not feasible</a:t>
            </a:r>
          </a:p>
          <a:p>
            <a:pPr marL="1841500" lvl="8">
              <a:lnSpc>
                <a:spcPct val="150000"/>
              </a:lnSpc>
            </a:pPr>
            <a:endParaRPr lang="en-US" sz="2800" dirty="0"/>
          </a:p>
          <a:p>
            <a:pPr marL="469900" lvl="3" indent="-457200">
              <a:lnSpc>
                <a:spcPct val="150000"/>
              </a:lnSpc>
              <a:buFont typeface="Arial" panose="020B0604020202020204" pitchFamily="34" charset="0"/>
              <a:buChar char="•"/>
            </a:pPr>
            <a:r>
              <a:rPr lang="en-US" sz="2800" dirty="0"/>
              <a:t>Don’t have to stop growth or sacrifice vibrant community</a:t>
            </a:r>
          </a:p>
          <a:p>
            <a:pPr marL="1828800" lvl="6">
              <a:lnSpc>
                <a:spcPct val="150000"/>
              </a:lnSpc>
            </a:pPr>
            <a:r>
              <a:rPr lang="en-US" sz="2800" dirty="0"/>
              <a:t>Must change </a:t>
            </a:r>
            <a:r>
              <a:rPr lang="en-US" sz="2800" u="sng" dirty="0"/>
              <a:t>how</a:t>
            </a:r>
            <a:r>
              <a:rPr lang="en-US" sz="2800" dirty="0"/>
              <a:t> we grow</a:t>
            </a:r>
          </a:p>
          <a:p>
            <a:pPr marL="2689225" lvl="8">
              <a:lnSpc>
                <a:spcPct val="150000"/>
              </a:lnSpc>
            </a:pPr>
            <a:r>
              <a:rPr lang="en-US" sz="2800" dirty="0"/>
              <a:t>including how we </a:t>
            </a:r>
            <a:r>
              <a:rPr lang="en-US" sz="2800" u="sng" dirty="0"/>
              <a:t>manage our local water</a:t>
            </a:r>
          </a:p>
        </p:txBody>
      </p:sp>
      <p:sp>
        <p:nvSpPr>
          <p:cNvPr id="2" name="TextBox 1">
            <a:extLst>
              <a:ext uri="{FF2B5EF4-FFF2-40B4-BE49-F238E27FC236}">
                <a16:creationId xmlns:a16="http://schemas.microsoft.com/office/drawing/2014/main" id="{6360F296-8747-6544-B775-BD07A96F8259}"/>
              </a:ext>
            </a:extLst>
          </p:cNvPr>
          <p:cNvSpPr txBox="1"/>
          <p:nvPr/>
        </p:nvSpPr>
        <p:spPr>
          <a:xfrm>
            <a:off x="3033658" y="363072"/>
            <a:ext cx="6070893" cy="923330"/>
          </a:xfrm>
          <a:prstGeom prst="rect">
            <a:avLst/>
          </a:prstGeom>
          <a:noFill/>
        </p:spPr>
        <p:txBody>
          <a:bodyPr wrap="none" rtlCol="0">
            <a:spAutoFit/>
          </a:bodyPr>
          <a:lstStyle/>
          <a:p>
            <a:r>
              <a:rPr lang="en-US" sz="5400" b="1" dirty="0"/>
              <a:t>The Conclusion…</a:t>
            </a:r>
          </a:p>
        </p:txBody>
      </p:sp>
    </p:spTree>
    <p:extLst>
      <p:ext uri="{BB962C8B-B14F-4D97-AF65-F5344CB8AC3E}">
        <p14:creationId xmlns:p14="http://schemas.microsoft.com/office/powerpoint/2010/main" val="225270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BF2170-46B2-4DD6-8DF6-F0C64E3E3AB4}"/>
              </a:ext>
            </a:extLst>
          </p:cNvPr>
          <p:cNvSpPr txBox="1"/>
          <p:nvPr/>
        </p:nvSpPr>
        <p:spPr>
          <a:xfrm>
            <a:off x="538844" y="1018719"/>
            <a:ext cx="11397342" cy="5009833"/>
          </a:xfrm>
          <a:prstGeom prst="rect">
            <a:avLst/>
          </a:prstGeom>
          <a:noFill/>
        </p:spPr>
        <p:txBody>
          <a:bodyPr wrap="square">
            <a:spAutoFit/>
          </a:bodyPr>
          <a:lstStyle/>
          <a:p>
            <a:pPr marL="466725" lvl="1" indent="-280988">
              <a:lnSpc>
                <a:spcPct val="150000"/>
              </a:lnSpc>
            </a:pPr>
            <a:r>
              <a:rPr lang="en-US" sz="2400" dirty="0"/>
              <a:t>Industry-standard Program Management – It works!</a:t>
            </a:r>
          </a:p>
          <a:p>
            <a:pPr marL="923925" lvl="2" indent="-280988">
              <a:lnSpc>
                <a:spcPct val="150000"/>
              </a:lnSpc>
              <a:buFont typeface="Arial" panose="020B0604020202020204" pitchFamily="34" charset="0"/>
              <a:buChar char="•"/>
            </a:pPr>
            <a:r>
              <a:rPr lang="en-US" sz="2400" dirty="0"/>
              <a:t>Engage all stakeholder groups – not inside job</a:t>
            </a:r>
          </a:p>
          <a:p>
            <a:pPr marL="923925" lvl="2" indent="-280988">
              <a:lnSpc>
                <a:spcPct val="150000"/>
              </a:lnSpc>
              <a:buFont typeface="Arial" panose="020B0604020202020204" pitchFamily="34" charset="0"/>
              <a:buChar char="•"/>
            </a:pPr>
            <a:r>
              <a:rPr lang="en-US" sz="2400" dirty="0"/>
              <a:t>Define goal: “manage demand safely within projected supply”</a:t>
            </a:r>
          </a:p>
          <a:p>
            <a:pPr marL="1381125" lvl="5" indent="-280988">
              <a:lnSpc>
                <a:spcPct val="150000"/>
              </a:lnSpc>
              <a:buFont typeface="Wingdings" panose="05000000000000000000" pitchFamily="2" charset="2"/>
              <a:buChar char="ü"/>
            </a:pPr>
            <a:r>
              <a:rPr lang="en-US" sz="2400" dirty="0"/>
              <a:t>Determine realistic supply – e.g., 100,000 AFY in 2040</a:t>
            </a:r>
          </a:p>
          <a:p>
            <a:pPr marL="1381125" lvl="5" indent="-280988">
              <a:lnSpc>
                <a:spcPct val="150000"/>
              </a:lnSpc>
              <a:buFont typeface="Wingdings" panose="05000000000000000000" pitchFamily="2" charset="2"/>
              <a:buChar char="ü"/>
            </a:pPr>
            <a:r>
              <a:rPr lang="en-US" sz="2400" dirty="0"/>
              <a:t>Realistic demand targets – e.g.,  200 gpcd in 2040</a:t>
            </a:r>
          </a:p>
          <a:p>
            <a:pPr marL="923925" lvl="2" indent="-280988">
              <a:lnSpc>
                <a:spcPct val="150000"/>
              </a:lnSpc>
              <a:buFont typeface="Arial" panose="020B0604020202020204" pitchFamily="34" charset="0"/>
              <a:buChar char="•"/>
            </a:pPr>
            <a:r>
              <a:rPr lang="en-US" sz="2400" dirty="0"/>
              <a:t>Select “best practices” to achieve demand</a:t>
            </a:r>
          </a:p>
          <a:p>
            <a:pPr marL="1557337" lvl="4">
              <a:lnSpc>
                <a:spcPct val="150000"/>
              </a:lnSpc>
            </a:pPr>
            <a:r>
              <a:rPr lang="en-US" sz="2400" dirty="0"/>
              <a:t>Like rate structure, no property tax subsidy, landscaping ordinances</a:t>
            </a:r>
          </a:p>
          <a:p>
            <a:pPr marL="923925" lvl="2" indent="-280988">
              <a:lnSpc>
                <a:spcPct val="150000"/>
              </a:lnSpc>
              <a:buFont typeface="Arial" panose="020B0604020202020204" pitchFamily="34" charset="0"/>
              <a:buChar char="•"/>
            </a:pPr>
            <a:r>
              <a:rPr lang="en-US" sz="2400" dirty="0"/>
              <a:t>Transparent</a:t>
            </a:r>
          </a:p>
          <a:p>
            <a:pPr marL="923925" lvl="2" indent="-280988">
              <a:lnSpc>
                <a:spcPct val="150000"/>
              </a:lnSpc>
              <a:buFont typeface="Arial" panose="020B0604020202020204" pitchFamily="34" charset="0"/>
              <a:buChar char="•"/>
            </a:pPr>
            <a:r>
              <a:rPr lang="en-US" sz="2400" dirty="0"/>
              <a:t>Verify results</a:t>
            </a:r>
          </a:p>
        </p:txBody>
      </p:sp>
      <p:sp>
        <p:nvSpPr>
          <p:cNvPr id="2" name="TextBox 1">
            <a:extLst>
              <a:ext uri="{FF2B5EF4-FFF2-40B4-BE49-F238E27FC236}">
                <a16:creationId xmlns:a16="http://schemas.microsoft.com/office/drawing/2014/main" id="{E29829FF-2E2C-1246-8813-36551BA0230E}"/>
              </a:ext>
            </a:extLst>
          </p:cNvPr>
          <p:cNvSpPr txBox="1"/>
          <p:nvPr/>
        </p:nvSpPr>
        <p:spPr>
          <a:xfrm>
            <a:off x="3214056" y="376518"/>
            <a:ext cx="5861413" cy="646331"/>
          </a:xfrm>
          <a:prstGeom prst="rect">
            <a:avLst/>
          </a:prstGeom>
          <a:noFill/>
        </p:spPr>
        <p:txBody>
          <a:bodyPr wrap="none" rtlCol="0">
            <a:spAutoFit/>
          </a:bodyPr>
          <a:lstStyle/>
          <a:p>
            <a:r>
              <a:rPr lang="en-US" sz="3600" b="1" dirty="0"/>
              <a:t>Local Water Management </a:t>
            </a:r>
          </a:p>
        </p:txBody>
      </p:sp>
    </p:spTree>
    <p:extLst>
      <p:ext uri="{BB962C8B-B14F-4D97-AF65-F5344CB8AC3E}">
        <p14:creationId xmlns:p14="http://schemas.microsoft.com/office/powerpoint/2010/main" val="41167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BF2170-46B2-4DD6-8DF6-F0C64E3E3AB4}"/>
              </a:ext>
            </a:extLst>
          </p:cNvPr>
          <p:cNvSpPr txBox="1"/>
          <p:nvPr/>
        </p:nvSpPr>
        <p:spPr>
          <a:xfrm>
            <a:off x="267729" y="831245"/>
            <a:ext cx="9772742" cy="4708981"/>
          </a:xfrm>
          <a:prstGeom prst="rect">
            <a:avLst/>
          </a:prstGeom>
          <a:noFill/>
        </p:spPr>
        <p:txBody>
          <a:bodyPr wrap="square">
            <a:spAutoFit/>
          </a:bodyPr>
          <a:lstStyle/>
          <a:p>
            <a:pPr marL="239713" lvl="1" indent="-239713">
              <a:buFont typeface="Arial" panose="020B0604020202020204" pitchFamily="34" charset="0"/>
              <a:buChar char="•"/>
            </a:pPr>
            <a:r>
              <a:rPr lang="en-US" sz="2000" dirty="0">
                <a:hlinkClick r:id="rId3"/>
              </a:rPr>
              <a:t>State law </a:t>
            </a:r>
            <a:r>
              <a:rPr lang="en-US" sz="2000" dirty="0"/>
              <a:t>requirements for Water Conservation Plan</a:t>
            </a:r>
          </a:p>
          <a:p>
            <a:pPr marL="696913" lvl="4" indent="-239713">
              <a:buFont typeface="Courier New" panose="02070309020205020404" pitchFamily="49" charset="0"/>
              <a:buChar char="o"/>
            </a:pPr>
            <a:r>
              <a:rPr lang="en-US" sz="2000" dirty="0"/>
              <a:t>Goals and selected conservation methods to achieve them</a:t>
            </a:r>
          </a:p>
          <a:p>
            <a:pPr marL="696913" lvl="4" indent="-239713">
              <a:buFont typeface="Courier New" panose="02070309020205020404" pitchFamily="49" charset="0"/>
              <a:buChar char="o"/>
            </a:pPr>
            <a:r>
              <a:rPr lang="en-US" sz="2000" dirty="0"/>
              <a:t>Implementation plan/schedule and process to measure progress</a:t>
            </a:r>
          </a:p>
          <a:p>
            <a:pPr marL="696913" lvl="4" indent="-239713">
              <a:buFont typeface="Courier New" panose="02070309020205020404" pitchFamily="49" charset="0"/>
              <a:buChar char="o"/>
            </a:pPr>
            <a:r>
              <a:rPr lang="en-US" sz="2000" dirty="0"/>
              <a:t>Updated every 5 years, with public engagement</a:t>
            </a:r>
          </a:p>
          <a:p>
            <a:pPr marL="1371600" lvl="6"/>
            <a:r>
              <a:rPr lang="en-US" sz="2000" dirty="0"/>
              <a:t>Missing: no requirement to manage demand within supply</a:t>
            </a:r>
          </a:p>
          <a:p>
            <a:pPr marL="239713" lvl="1" indent="-239713">
              <a:buFont typeface="Arial" panose="020B0604020202020204" pitchFamily="34" charset="0"/>
              <a:buChar char="•"/>
            </a:pPr>
            <a:endParaRPr lang="en-US" sz="2000" dirty="0"/>
          </a:p>
          <a:p>
            <a:pPr marL="239713" lvl="1" indent="-239713">
              <a:buFont typeface="Arial" panose="020B0604020202020204" pitchFamily="34" charset="0"/>
              <a:buChar char="•"/>
            </a:pPr>
            <a:r>
              <a:rPr lang="en-US" sz="2000" dirty="0"/>
              <a:t>Division of Water Resources defined guidelines to meet the law</a:t>
            </a:r>
          </a:p>
          <a:p>
            <a:pPr marL="1611313" lvl="7" indent="-239713"/>
            <a:r>
              <a:rPr lang="en-US" sz="2000" dirty="0"/>
              <a:t>Missing: no mention goals, methods, plan…..</a:t>
            </a:r>
          </a:p>
          <a:p>
            <a:pPr marL="239713" lvl="4" indent="-239713"/>
            <a:endParaRPr lang="en-US" sz="2000" dirty="0"/>
          </a:p>
          <a:p>
            <a:pPr marL="239713" lvl="1" indent="-239713">
              <a:buFont typeface="Arial" panose="020B0604020202020204" pitchFamily="34" charset="0"/>
              <a:buChar char="•"/>
            </a:pPr>
            <a:r>
              <a:rPr lang="en-US" sz="2000" dirty="0"/>
              <a:t>As a result, our “water conservation plans” </a:t>
            </a:r>
            <a:r>
              <a:rPr lang="en-US" sz="2000" dirty="0">
                <a:hlinkClick r:id="rId4"/>
              </a:rPr>
              <a:t>are not really plans</a:t>
            </a:r>
            <a:r>
              <a:rPr lang="en-US" sz="2000" dirty="0"/>
              <a:t>, </a:t>
            </a:r>
          </a:p>
          <a:p>
            <a:pPr marL="239713" lvl="4" indent="-239713"/>
            <a:endParaRPr lang="en-US" sz="2000" dirty="0"/>
          </a:p>
          <a:p>
            <a:pPr marL="239713" lvl="1" indent="-239713">
              <a:buFont typeface="Arial" panose="020B0604020202020204" pitchFamily="34" charset="0"/>
              <a:buChar char="•"/>
            </a:pPr>
            <a:r>
              <a:rPr lang="en-US" sz="2000" dirty="0">
                <a:hlinkClick r:id="rId5"/>
              </a:rPr>
              <a:t>WCWCD’s plan</a:t>
            </a:r>
            <a:r>
              <a:rPr lang="en-US" sz="2000" dirty="0"/>
              <a:t> update due this year</a:t>
            </a:r>
          </a:p>
          <a:p>
            <a:pPr marL="800100" lvl="4" indent="-342900">
              <a:buFont typeface="Courier New" panose="02070309020205020404" pitchFamily="49" charset="0"/>
              <a:buChar char="o"/>
            </a:pPr>
            <a:r>
              <a:rPr lang="en-US" sz="2000" dirty="0"/>
              <a:t>Unclear who will be invited </a:t>
            </a:r>
          </a:p>
          <a:p>
            <a:pPr marL="800100" lvl="4" indent="-342900">
              <a:buFont typeface="Courier New" panose="02070309020205020404" pitchFamily="49" charset="0"/>
              <a:buChar char="o"/>
            </a:pPr>
            <a:r>
              <a:rPr lang="en-US" sz="2000" dirty="0"/>
              <a:t>CSU </a:t>
            </a:r>
            <a:r>
              <a:rPr lang="en-US" sz="2000" dirty="0">
                <a:hlinkClick r:id="rId6"/>
              </a:rPr>
              <a:t>proposed</a:t>
            </a:r>
            <a:r>
              <a:rPr lang="en-US" sz="2000" dirty="0"/>
              <a:t> an approach in January; no response</a:t>
            </a:r>
          </a:p>
          <a:p>
            <a:pPr marL="800100" lvl="4" indent="-342900">
              <a:buFont typeface="Courier New" panose="02070309020205020404" pitchFamily="49" charset="0"/>
              <a:buChar char="o"/>
            </a:pPr>
            <a:endParaRPr lang="en-US" sz="2000" dirty="0"/>
          </a:p>
        </p:txBody>
      </p:sp>
      <p:pic>
        <p:nvPicPr>
          <p:cNvPr id="3" name="Picture 2">
            <a:extLst>
              <a:ext uri="{FF2B5EF4-FFF2-40B4-BE49-F238E27FC236}">
                <a16:creationId xmlns:a16="http://schemas.microsoft.com/office/drawing/2014/main" id="{A871CC47-C713-4BA1-ACEF-01AC7E56BD92}"/>
              </a:ext>
            </a:extLst>
          </p:cNvPr>
          <p:cNvPicPr>
            <a:picLocks noChangeAspect="1"/>
          </p:cNvPicPr>
          <p:nvPr/>
        </p:nvPicPr>
        <p:blipFill rotWithShape="1">
          <a:blip r:embed="rId7"/>
          <a:srcRect l="30267" t="21176" r="30893" b="8551"/>
          <a:stretch/>
        </p:blipFill>
        <p:spPr>
          <a:xfrm>
            <a:off x="8555067" y="1623226"/>
            <a:ext cx="3403845" cy="3462533"/>
          </a:xfrm>
          <a:prstGeom prst="rect">
            <a:avLst/>
          </a:prstGeom>
        </p:spPr>
      </p:pic>
      <p:sp>
        <p:nvSpPr>
          <p:cNvPr id="2" name="TextBox 1">
            <a:extLst>
              <a:ext uri="{FF2B5EF4-FFF2-40B4-BE49-F238E27FC236}">
                <a16:creationId xmlns:a16="http://schemas.microsoft.com/office/drawing/2014/main" id="{A90A3EC2-E5E5-E740-92BB-FAB179968D93}"/>
              </a:ext>
            </a:extLst>
          </p:cNvPr>
          <p:cNvSpPr txBox="1"/>
          <p:nvPr/>
        </p:nvSpPr>
        <p:spPr>
          <a:xfrm>
            <a:off x="3070298" y="89653"/>
            <a:ext cx="6194837" cy="646331"/>
          </a:xfrm>
          <a:prstGeom prst="rect">
            <a:avLst/>
          </a:prstGeom>
          <a:noFill/>
        </p:spPr>
        <p:txBody>
          <a:bodyPr wrap="none" rtlCol="0">
            <a:spAutoFit/>
          </a:bodyPr>
          <a:lstStyle/>
          <a:p>
            <a:r>
              <a:rPr lang="en-US" sz="3600" b="1" dirty="0"/>
              <a:t>Current Water Management</a:t>
            </a:r>
          </a:p>
        </p:txBody>
      </p:sp>
      <p:sp>
        <p:nvSpPr>
          <p:cNvPr id="7" name="TextBox 6">
            <a:extLst>
              <a:ext uri="{FF2B5EF4-FFF2-40B4-BE49-F238E27FC236}">
                <a16:creationId xmlns:a16="http://schemas.microsoft.com/office/drawing/2014/main" id="{E20AE769-1844-4531-82BC-7D1FDB08EF42}"/>
              </a:ext>
            </a:extLst>
          </p:cNvPr>
          <p:cNvSpPr txBox="1"/>
          <p:nvPr/>
        </p:nvSpPr>
        <p:spPr>
          <a:xfrm>
            <a:off x="267729" y="5955057"/>
            <a:ext cx="11782757" cy="830997"/>
          </a:xfrm>
          <a:prstGeom prst="rect">
            <a:avLst/>
          </a:prstGeom>
          <a:noFill/>
        </p:spPr>
        <p:txBody>
          <a:bodyPr wrap="square">
            <a:spAutoFit/>
          </a:bodyPr>
          <a:lstStyle/>
          <a:p>
            <a:pPr marL="239713" indent="-239713"/>
            <a:r>
              <a:rPr lang="en-US" sz="2400" dirty="0"/>
              <a:t>Bottom line: our local governments and water agencies - </a:t>
            </a:r>
          </a:p>
          <a:p>
            <a:pPr marL="1154113" lvl="2" indent="-239713"/>
            <a:r>
              <a:rPr lang="en-US" sz="2400" dirty="0"/>
              <a:t>selling the LPP rather than managing the water we have.</a:t>
            </a:r>
          </a:p>
        </p:txBody>
      </p:sp>
    </p:spTree>
    <p:extLst>
      <p:ext uri="{BB962C8B-B14F-4D97-AF65-F5344CB8AC3E}">
        <p14:creationId xmlns:p14="http://schemas.microsoft.com/office/powerpoint/2010/main" val="71029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BF2170-46B2-4DD6-8DF6-F0C64E3E3AB4}"/>
              </a:ext>
            </a:extLst>
          </p:cNvPr>
          <p:cNvSpPr txBox="1"/>
          <p:nvPr/>
        </p:nvSpPr>
        <p:spPr>
          <a:xfrm>
            <a:off x="930730" y="932271"/>
            <a:ext cx="9410060" cy="5262979"/>
          </a:xfrm>
          <a:prstGeom prst="rect">
            <a:avLst/>
          </a:prstGeom>
          <a:noFill/>
        </p:spPr>
        <p:txBody>
          <a:bodyPr wrap="square">
            <a:spAutoFit/>
          </a:bodyPr>
          <a:lstStyle/>
          <a:p>
            <a:pPr marL="293688" lvl="1" indent="-268288"/>
            <a:r>
              <a:rPr lang="en-US" sz="2400" b="1" dirty="0"/>
              <a:t>Washington County realizes the LPP is not viable?</a:t>
            </a:r>
          </a:p>
          <a:p>
            <a:pPr marL="750888" lvl="3" indent="-268288">
              <a:buFont typeface="Arial" panose="020B0604020202020204" pitchFamily="34" charset="0"/>
              <a:buChar char="•"/>
            </a:pPr>
            <a:r>
              <a:rPr lang="en-US" sz="2400" dirty="0"/>
              <a:t>Implement Local Water Management, or</a:t>
            </a:r>
          </a:p>
          <a:p>
            <a:pPr marL="750888" lvl="3" indent="-268288">
              <a:buFont typeface="Arial" panose="020B0604020202020204" pitchFamily="34" charset="0"/>
              <a:buChar char="•"/>
            </a:pPr>
            <a:r>
              <a:rPr lang="en-US" sz="2400" dirty="0"/>
              <a:t>React when shortages occur</a:t>
            </a:r>
          </a:p>
          <a:p>
            <a:pPr marL="293688" lvl="2" indent="-268288">
              <a:buFont typeface="Arial" panose="020B0604020202020204" pitchFamily="34" charset="0"/>
              <a:buChar char="•"/>
            </a:pPr>
            <a:endParaRPr lang="en-US" sz="2400" dirty="0"/>
          </a:p>
          <a:p>
            <a:pPr marL="293688" lvl="1" indent="-268288"/>
            <a:r>
              <a:rPr lang="en-US" sz="2400" b="1" dirty="0"/>
              <a:t>The LPP is built and the water isn’t there?</a:t>
            </a:r>
          </a:p>
          <a:p>
            <a:pPr marL="750888" lvl="3" indent="-268288">
              <a:buFont typeface="Arial" panose="020B0604020202020204" pitchFamily="34" charset="0"/>
              <a:buChar char="•"/>
            </a:pPr>
            <a:r>
              <a:rPr lang="en-US" sz="2400" dirty="0"/>
              <a:t>Debt, with payments to cover it</a:t>
            </a:r>
          </a:p>
          <a:p>
            <a:pPr marL="750888" lvl="3" indent="-268288">
              <a:buFont typeface="Arial" panose="020B0604020202020204" pitchFamily="34" charset="0"/>
              <a:buChar char="•"/>
            </a:pPr>
            <a:r>
              <a:rPr lang="en-US" sz="2400" dirty="0"/>
              <a:t>Beg for debt forgiveness (other Utahns pay for it)</a:t>
            </a:r>
          </a:p>
          <a:p>
            <a:pPr marL="750888" lvl="3" indent="-268288">
              <a:buFont typeface="Arial" panose="020B0604020202020204" pitchFamily="34" charset="0"/>
              <a:buChar char="•"/>
            </a:pPr>
            <a:r>
              <a:rPr lang="en-US" sz="2400" dirty="0"/>
              <a:t>Emergency demand reductions</a:t>
            </a:r>
          </a:p>
          <a:p>
            <a:pPr marL="750888" lvl="3" indent="-268288">
              <a:buFont typeface="Arial" panose="020B0604020202020204" pitchFamily="34" charset="0"/>
              <a:buChar char="•"/>
            </a:pPr>
            <a:r>
              <a:rPr lang="en-US" sz="2400" dirty="0"/>
              <a:t>Washington County becomes very expensive place to live</a:t>
            </a:r>
          </a:p>
          <a:p>
            <a:pPr marL="293688" lvl="2" indent="-268288">
              <a:buFont typeface="Arial" panose="020B0604020202020204" pitchFamily="34" charset="0"/>
              <a:buChar char="•"/>
            </a:pPr>
            <a:endParaRPr lang="en-US" sz="2400" dirty="0"/>
          </a:p>
          <a:p>
            <a:pPr marL="293688" lvl="1" indent="-268288"/>
            <a:r>
              <a:rPr lang="en-US" sz="2400" b="1" dirty="0"/>
              <a:t>The LPP is build, and filled by taking water from other Utahns</a:t>
            </a:r>
          </a:p>
          <a:p>
            <a:pPr marL="750888" lvl="3" indent="-268288">
              <a:buFont typeface="Arial" panose="020B0604020202020204" pitchFamily="34" charset="0"/>
              <a:buChar char="•"/>
            </a:pPr>
            <a:r>
              <a:rPr lang="en-US" sz="2400" dirty="0"/>
              <a:t>Tribes disadvantaged, again</a:t>
            </a:r>
          </a:p>
          <a:p>
            <a:pPr marL="750888" lvl="3" indent="-268288">
              <a:buFont typeface="Arial" panose="020B0604020202020204" pitchFamily="34" charset="0"/>
              <a:buChar char="•"/>
            </a:pPr>
            <a:r>
              <a:rPr lang="en-US" sz="2400" dirty="0"/>
              <a:t>Take it from agricultural – politically very challenging</a:t>
            </a:r>
          </a:p>
          <a:p>
            <a:pPr marL="750888" lvl="3" indent="-268288">
              <a:buFont typeface="Arial" panose="020B0604020202020204" pitchFamily="34" charset="0"/>
              <a:buChar char="•"/>
            </a:pPr>
            <a:r>
              <a:rPr lang="en-US" sz="2400" dirty="0"/>
              <a:t>Washington County becomes very expensive place to live</a:t>
            </a:r>
          </a:p>
        </p:txBody>
      </p:sp>
      <p:sp>
        <p:nvSpPr>
          <p:cNvPr id="2" name="TextBox 1">
            <a:extLst>
              <a:ext uri="{FF2B5EF4-FFF2-40B4-BE49-F238E27FC236}">
                <a16:creationId xmlns:a16="http://schemas.microsoft.com/office/drawing/2014/main" id="{8B0C71C4-7514-444C-A497-B3EA57DA48D3}"/>
              </a:ext>
            </a:extLst>
          </p:cNvPr>
          <p:cNvSpPr txBox="1"/>
          <p:nvPr/>
        </p:nvSpPr>
        <p:spPr>
          <a:xfrm>
            <a:off x="3862055" y="209388"/>
            <a:ext cx="4211409" cy="646331"/>
          </a:xfrm>
          <a:prstGeom prst="rect">
            <a:avLst/>
          </a:prstGeom>
          <a:noFill/>
        </p:spPr>
        <p:txBody>
          <a:bodyPr wrap="none" rtlCol="0">
            <a:spAutoFit/>
          </a:bodyPr>
          <a:lstStyle/>
          <a:p>
            <a:r>
              <a:rPr lang="en-US" sz="3600" b="1" dirty="0"/>
              <a:t>What happens if…</a:t>
            </a:r>
            <a:endParaRPr lang="en-US" sz="3600" dirty="0"/>
          </a:p>
        </p:txBody>
      </p:sp>
    </p:spTree>
    <p:extLst>
      <p:ext uri="{BB962C8B-B14F-4D97-AF65-F5344CB8AC3E}">
        <p14:creationId xmlns:p14="http://schemas.microsoft.com/office/powerpoint/2010/main" val="68712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BBAF85-55EC-4628-A73A-4646785E0F2C}"/>
              </a:ext>
            </a:extLst>
          </p:cNvPr>
          <p:cNvSpPr txBox="1"/>
          <p:nvPr/>
        </p:nvSpPr>
        <p:spPr>
          <a:xfrm>
            <a:off x="561394" y="2632884"/>
            <a:ext cx="11630606" cy="3890489"/>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800" dirty="0"/>
              <a:t>Founded 2006 by regular citizens – now &gt;2,000 locals</a:t>
            </a:r>
          </a:p>
          <a:p>
            <a:pPr marL="457200" indent="-457200">
              <a:lnSpc>
                <a:spcPct val="150000"/>
              </a:lnSpc>
              <a:buFont typeface="Arial" panose="020B0604020202020204" pitchFamily="34" charset="0"/>
              <a:buChar char="•"/>
            </a:pPr>
            <a:r>
              <a:rPr lang="en-US" sz="2800" dirty="0"/>
              <a:t>Catalyst - Federal bill: land transfer, LPP, Northern Corridor</a:t>
            </a:r>
          </a:p>
          <a:p>
            <a:pPr marL="457200" indent="-457200">
              <a:lnSpc>
                <a:spcPct val="150000"/>
              </a:lnSpc>
              <a:buFont typeface="Arial" panose="020B0604020202020204" pitchFamily="34" charset="0"/>
              <a:buChar char="•"/>
            </a:pPr>
            <a:r>
              <a:rPr lang="en-US" sz="2800" dirty="0"/>
              <a:t>No lobbyists or lawyers, but great coalition partners</a:t>
            </a:r>
          </a:p>
          <a:p>
            <a:pPr marL="457200" indent="-457200">
              <a:lnSpc>
                <a:spcPct val="150000"/>
              </a:lnSpc>
              <a:buFont typeface="Arial" panose="020B0604020202020204" pitchFamily="34" charset="0"/>
              <a:buChar char="•"/>
            </a:pPr>
            <a:r>
              <a:rPr lang="en-US" sz="2800" dirty="0"/>
              <a:t>One full-time staff (Sarah, on public lands), otherwise all volunteers</a:t>
            </a:r>
          </a:p>
          <a:p>
            <a:pPr marL="457200" indent="-457200">
              <a:lnSpc>
                <a:spcPct val="150000"/>
              </a:lnSpc>
              <a:buFont typeface="Arial" panose="020B0604020202020204" pitchFamily="34" charset="0"/>
              <a:buChar char="•"/>
            </a:pPr>
            <a:r>
              <a:rPr lang="en-US" sz="2800" dirty="0"/>
              <a:t>We research, find alternatives, communicate, advocate, act</a:t>
            </a:r>
          </a:p>
          <a:p>
            <a:pPr marL="457200" indent="-457200">
              <a:lnSpc>
                <a:spcPct val="150000"/>
              </a:lnSpc>
              <a:buFont typeface="Arial" panose="020B0604020202020204" pitchFamily="34" charset="0"/>
              <a:buChar char="•"/>
            </a:pPr>
            <a:r>
              <a:rPr lang="en-US" sz="2800" dirty="0"/>
              <a:t>Programs: Public Lands, Water, Climate/Air Quality, Smart Growth</a:t>
            </a:r>
          </a:p>
        </p:txBody>
      </p:sp>
      <p:pic>
        <p:nvPicPr>
          <p:cNvPr id="5" name="Picture 4">
            <a:extLst>
              <a:ext uri="{FF2B5EF4-FFF2-40B4-BE49-F238E27FC236}">
                <a16:creationId xmlns:a16="http://schemas.microsoft.com/office/drawing/2014/main" id="{8CE8AAE9-B266-4087-9E5E-76B7959F08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1322" y="337997"/>
            <a:ext cx="3509357" cy="1890674"/>
          </a:xfrm>
          <a:prstGeom prst="rect">
            <a:avLst/>
          </a:prstGeom>
        </p:spPr>
      </p:pic>
      <p:pic>
        <p:nvPicPr>
          <p:cNvPr id="4" name="Audio 3">
            <a:hlinkClick r:id="" action="ppaction://media"/>
            <a:extLst>
              <a:ext uri="{FF2B5EF4-FFF2-40B4-BE49-F238E27FC236}">
                <a16:creationId xmlns:a16="http://schemas.microsoft.com/office/drawing/2014/main" id="{A30E5A2D-BBB4-451E-B68A-2CF648A40C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01960145"/>
      </p:ext>
    </p:extLst>
  </p:cSld>
  <p:clrMapOvr>
    <a:masterClrMapping/>
  </p:clrMapOvr>
  <mc:AlternateContent xmlns:mc="http://schemas.openxmlformats.org/markup-compatibility/2006">
    <mc:Choice xmlns:p14="http://schemas.microsoft.com/office/powerpoint/2010/main" Requires="p14">
      <p:transition spd="slow" p14:dur="2000" advTm="11495"/>
    </mc:Choice>
    <mc:Fallback>
      <p:transition spd="slow" advTm="114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AC196B-D76D-4203-B86E-639E2AA2078B}"/>
              </a:ext>
            </a:extLst>
          </p:cNvPr>
          <p:cNvSpPr txBox="1"/>
          <p:nvPr/>
        </p:nvSpPr>
        <p:spPr>
          <a:xfrm>
            <a:off x="892213" y="560197"/>
            <a:ext cx="10502618" cy="3662541"/>
          </a:xfrm>
          <a:prstGeom prst="rect">
            <a:avLst/>
          </a:prstGeom>
          <a:noFill/>
        </p:spPr>
        <p:txBody>
          <a:bodyPr wrap="square" rtlCol="0">
            <a:spAutoFit/>
          </a:bodyPr>
          <a:lstStyle/>
          <a:p>
            <a:r>
              <a:rPr lang="en-US" sz="3600" b="1" dirty="0"/>
              <a:t>The “after” poll</a:t>
            </a:r>
          </a:p>
          <a:p>
            <a:endParaRPr lang="en-US" sz="3600" b="1" dirty="0"/>
          </a:p>
          <a:p>
            <a:endParaRPr lang="en-US" sz="3200" dirty="0"/>
          </a:p>
          <a:p>
            <a:r>
              <a:rPr lang="en-US" sz="3200" dirty="0"/>
              <a:t>How many of you are</a:t>
            </a:r>
          </a:p>
          <a:p>
            <a:pPr marL="1028700" lvl="1" indent="-571500">
              <a:buFont typeface="Arial" panose="020B0604020202020204" pitchFamily="34" charset="0"/>
              <a:buChar char="•"/>
            </a:pPr>
            <a:r>
              <a:rPr lang="en-US" sz="3200" dirty="0"/>
              <a:t>Leaning toward thinking the LPP makes sense?</a:t>
            </a:r>
          </a:p>
          <a:p>
            <a:pPr marL="1028700" lvl="1" indent="-571500">
              <a:buFont typeface="Arial" panose="020B0604020202020204" pitchFamily="34" charset="0"/>
              <a:buChar char="•"/>
            </a:pPr>
            <a:r>
              <a:rPr lang="en-US" sz="3200" dirty="0"/>
              <a:t>Leaning in the opposite direction?</a:t>
            </a:r>
          </a:p>
          <a:p>
            <a:pPr marL="1028700" lvl="1" indent="-571500">
              <a:buFont typeface="Arial" panose="020B0604020202020204" pitchFamily="34" charset="0"/>
              <a:buChar char="•"/>
            </a:pPr>
            <a:r>
              <a:rPr lang="en-US" sz="3200" dirty="0"/>
              <a:t>In the middle?</a:t>
            </a:r>
          </a:p>
        </p:txBody>
      </p:sp>
    </p:spTree>
    <p:extLst>
      <p:ext uri="{BB962C8B-B14F-4D97-AF65-F5344CB8AC3E}">
        <p14:creationId xmlns:p14="http://schemas.microsoft.com/office/powerpoint/2010/main" val="76116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BF2170-46B2-4DD6-8DF6-F0C64E3E3AB4}"/>
              </a:ext>
            </a:extLst>
          </p:cNvPr>
          <p:cNvSpPr txBox="1"/>
          <p:nvPr/>
        </p:nvSpPr>
        <p:spPr>
          <a:xfrm>
            <a:off x="372535" y="970195"/>
            <a:ext cx="11205384" cy="5262979"/>
          </a:xfrm>
          <a:prstGeom prst="rect">
            <a:avLst/>
          </a:prstGeom>
          <a:noFill/>
        </p:spPr>
        <p:txBody>
          <a:bodyPr wrap="square">
            <a:spAutoFit/>
          </a:bodyPr>
          <a:lstStyle/>
          <a:p>
            <a:r>
              <a:rPr lang="en-US" sz="2400" dirty="0"/>
              <a:t>LPP and Colorado River</a:t>
            </a:r>
          </a:p>
          <a:p>
            <a:pPr marL="800100" lvl="1" indent="-342900">
              <a:buFont typeface="Arial" panose="020B0604020202020204" pitchFamily="34" charset="0"/>
              <a:buChar char="•"/>
            </a:pPr>
            <a:r>
              <a:rPr lang="en-US" sz="2400" dirty="0"/>
              <a:t>EIS re-start based on public input and Compact States?</a:t>
            </a:r>
          </a:p>
          <a:p>
            <a:pPr marL="800100" lvl="1" indent="-342900">
              <a:buFont typeface="Arial" panose="020B0604020202020204" pitchFamily="34" charset="0"/>
              <a:buChar char="•"/>
            </a:pPr>
            <a:r>
              <a:rPr lang="en-US" sz="2400" dirty="0"/>
              <a:t>Legislature is unrealistic : HB 297 (posturing?)</a:t>
            </a:r>
          </a:p>
          <a:p>
            <a:pPr marL="800100" lvl="1" indent="-342900">
              <a:buFont typeface="Arial" panose="020B0604020202020204" pitchFamily="34" charset="0"/>
              <a:buChar char="•"/>
            </a:pPr>
            <a:r>
              <a:rPr lang="en-US" sz="2400" dirty="0"/>
              <a:t>2026 Colorado River Planning and Re-negotiation</a:t>
            </a:r>
          </a:p>
          <a:p>
            <a:endParaRPr lang="en-US" sz="2400" dirty="0"/>
          </a:p>
          <a:p>
            <a:r>
              <a:rPr lang="en-US" sz="2400" dirty="0"/>
              <a:t>Water Conservation</a:t>
            </a:r>
          </a:p>
          <a:p>
            <a:pPr marL="800100" lvl="1" indent="-342900">
              <a:buFont typeface="Arial" panose="020B0604020202020204" pitchFamily="34" charset="0"/>
              <a:buChar char="•"/>
            </a:pPr>
            <a:r>
              <a:rPr lang="en-US" sz="2400" dirty="0"/>
              <a:t>WCWCD plan update this year; each city updates plans</a:t>
            </a:r>
          </a:p>
          <a:p>
            <a:pPr marL="800100" lvl="1" indent="-342900">
              <a:buFont typeface="Arial" panose="020B0604020202020204" pitchFamily="34" charset="0"/>
              <a:buChar char="•"/>
            </a:pPr>
            <a:r>
              <a:rPr lang="en-US" sz="2400" dirty="0"/>
              <a:t>Unknown participation and approach; no plan to manage demand</a:t>
            </a:r>
          </a:p>
          <a:p>
            <a:endParaRPr lang="en-US" sz="2400" dirty="0"/>
          </a:p>
          <a:p>
            <a:r>
              <a:rPr lang="en-US" sz="2400" dirty="0"/>
              <a:t>The Cove Reservoir: </a:t>
            </a:r>
          </a:p>
          <a:p>
            <a:pPr marL="800100" lvl="1" indent="-342900">
              <a:buFont typeface="Arial" panose="020B0604020202020204" pitchFamily="34" charset="0"/>
              <a:buChar char="•"/>
            </a:pPr>
            <a:r>
              <a:rPr lang="en-US" sz="2400" dirty="0"/>
              <a:t>Diversion of upper Virgin, impacts Wild &amp; Scenic” designation</a:t>
            </a:r>
          </a:p>
          <a:p>
            <a:pPr marL="800100" lvl="1" indent="-342900">
              <a:buFont typeface="Arial" panose="020B0604020202020204" pitchFamily="34" charset="0"/>
              <a:buChar char="•"/>
            </a:pPr>
            <a:r>
              <a:rPr lang="en-US" sz="2400" dirty="0"/>
              <a:t>Fuzzy logic and funding; legal challenges</a:t>
            </a:r>
          </a:p>
          <a:p>
            <a:pPr marL="800100" lvl="1" indent="-342900">
              <a:buFont typeface="Arial" panose="020B0604020202020204" pitchFamily="34" charset="0"/>
              <a:buChar char="•"/>
            </a:pPr>
            <a:r>
              <a:rPr lang="en-US" sz="2400" dirty="0"/>
              <a:t>Public input forced EIS, “scoping” next step</a:t>
            </a:r>
          </a:p>
          <a:p>
            <a:pPr marL="800100" lvl="1" indent="-342900">
              <a:buFont typeface="Arial" panose="020B0604020202020204" pitchFamily="34" charset="0"/>
              <a:buChar char="•"/>
            </a:pPr>
            <a:r>
              <a:rPr lang="en-US" sz="2400" dirty="0"/>
              <a:t>Utah is still pushing non-sensical water projects</a:t>
            </a:r>
          </a:p>
        </p:txBody>
      </p:sp>
      <p:sp>
        <p:nvSpPr>
          <p:cNvPr id="2" name="TextBox 1">
            <a:extLst>
              <a:ext uri="{FF2B5EF4-FFF2-40B4-BE49-F238E27FC236}">
                <a16:creationId xmlns:a16="http://schemas.microsoft.com/office/drawing/2014/main" id="{04C988C9-356E-DD47-9509-C5A64316C1D2}"/>
              </a:ext>
            </a:extLst>
          </p:cNvPr>
          <p:cNvSpPr txBox="1"/>
          <p:nvPr/>
        </p:nvSpPr>
        <p:spPr>
          <a:xfrm>
            <a:off x="3563333" y="255494"/>
            <a:ext cx="5117619" cy="646331"/>
          </a:xfrm>
          <a:prstGeom prst="rect">
            <a:avLst/>
          </a:prstGeom>
          <a:noFill/>
        </p:spPr>
        <p:txBody>
          <a:bodyPr wrap="none" rtlCol="0">
            <a:spAutoFit/>
          </a:bodyPr>
          <a:lstStyle/>
          <a:p>
            <a:r>
              <a:rPr lang="en-US" sz="3600" b="1" dirty="0"/>
              <a:t>Status of Water Issues</a:t>
            </a:r>
          </a:p>
        </p:txBody>
      </p:sp>
    </p:spTree>
    <p:extLst>
      <p:ext uri="{BB962C8B-B14F-4D97-AF65-F5344CB8AC3E}">
        <p14:creationId xmlns:p14="http://schemas.microsoft.com/office/powerpoint/2010/main" val="32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BF2170-46B2-4DD6-8DF6-F0C64E3E3AB4}"/>
              </a:ext>
            </a:extLst>
          </p:cNvPr>
          <p:cNvSpPr txBox="1"/>
          <p:nvPr/>
        </p:nvSpPr>
        <p:spPr>
          <a:xfrm>
            <a:off x="372533" y="1137709"/>
            <a:ext cx="11446933" cy="5632311"/>
          </a:xfrm>
          <a:prstGeom prst="rect">
            <a:avLst/>
          </a:prstGeom>
          <a:noFill/>
        </p:spPr>
        <p:txBody>
          <a:bodyPr wrap="square">
            <a:spAutoFit/>
          </a:bodyPr>
          <a:lstStyle/>
          <a:p>
            <a:r>
              <a:rPr lang="en-US" sz="2400" dirty="0"/>
              <a:t>Public Lands (especially sensitive and scenic areas)</a:t>
            </a:r>
          </a:p>
          <a:p>
            <a:pPr marL="800100" lvl="1" indent="-342900">
              <a:buFont typeface="Arial" panose="020B0604020202020204" pitchFamily="34" charset="0"/>
              <a:buChar char="•"/>
            </a:pPr>
            <a:r>
              <a:rPr lang="en-US" sz="2400" dirty="0"/>
              <a:t>Reversing Northern Corridor decision and advancing the alternatives</a:t>
            </a:r>
          </a:p>
          <a:p>
            <a:pPr marL="800100" lvl="1" indent="-342900">
              <a:buFont typeface="Arial" panose="020B0604020202020204" pitchFamily="34" charset="0"/>
              <a:buChar char="•"/>
            </a:pPr>
            <a:r>
              <a:rPr lang="en-US" sz="2400" dirty="0"/>
              <a:t>Reversing Long Valley Road Extension</a:t>
            </a:r>
          </a:p>
          <a:p>
            <a:pPr marL="800100" lvl="1" indent="-342900">
              <a:buFont typeface="Arial" panose="020B0604020202020204" pitchFamily="34" charset="0"/>
              <a:buChar char="•"/>
            </a:pPr>
            <a:r>
              <a:rPr lang="en-US" sz="2400" dirty="0"/>
              <a:t>More permanent protections – changing attitudes and laws</a:t>
            </a:r>
          </a:p>
          <a:p>
            <a:pPr marL="800100" lvl="1" indent="-342900">
              <a:buFont typeface="Arial" panose="020B0604020202020204" pitchFamily="34" charset="0"/>
              <a:buChar char="•"/>
            </a:pPr>
            <a:r>
              <a:rPr lang="en-US" sz="2400" dirty="0"/>
              <a:t>Restoring damaged habitat and connecting habitat areas</a:t>
            </a:r>
          </a:p>
          <a:p>
            <a:endParaRPr lang="en-US" sz="2400" dirty="0"/>
          </a:p>
          <a:p>
            <a:r>
              <a:rPr lang="en-US" sz="2400" dirty="0"/>
              <a:t>Solving Climate Crisis and protecting Air Quality</a:t>
            </a:r>
          </a:p>
          <a:p>
            <a:pPr marL="800100" lvl="1" indent="-342900">
              <a:buFont typeface="Arial" panose="020B0604020202020204" pitchFamily="34" charset="0"/>
              <a:buChar char="•"/>
            </a:pPr>
            <a:r>
              <a:rPr lang="en-US" sz="2400" dirty="0"/>
              <a:t>Supporting global efforts, national legislation</a:t>
            </a:r>
          </a:p>
          <a:p>
            <a:pPr marL="800100" lvl="1" indent="-342900">
              <a:buFont typeface="Arial" panose="020B0604020202020204" pitchFamily="34" charset="0"/>
              <a:buChar char="•"/>
            </a:pPr>
            <a:r>
              <a:rPr lang="en-US" sz="2400" dirty="0"/>
              <a:t>Support local actions on reducing emissions</a:t>
            </a:r>
          </a:p>
          <a:p>
            <a:endParaRPr lang="en-US" sz="2400" dirty="0"/>
          </a:p>
          <a:p>
            <a:r>
              <a:rPr lang="en-US" sz="2400" dirty="0"/>
              <a:t>Promoting Smart Growth policies, which enable conservation of resources</a:t>
            </a:r>
          </a:p>
          <a:p>
            <a:pPr marL="800100" lvl="1" indent="-342900">
              <a:buFont typeface="Arial" panose="020B0604020202020204" pitchFamily="34" charset="0"/>
              <a:buChar char="•"/>
            </a:pPr>
            <a:r>
              <a:rPr lang="en-US" sz="2400" dirty="0"/>
              <a:t>Reducing sprawl and transportation requirements</a:t>
            </a:r>
          </a:p>
          <a:p>
            <a:pPr marL="800100" lvl="1" indent="-342900">
              <a:buFont typeface="Arial" panose="020B0604020202020204" pitchFamily="34" charset="0"/>
              <a:buChar char="•"/>
            </a:pPr>
            <a:r>
              <a:rPr lang="en-US" sz="2400" dirty="0"/>
              <a:t>Walkable, ridable, livable communities</a:t>
            </a:r>
          </a:p>
          <a:p>
            <a:pPr lvl="3"/>
            <a:endParaRPr lang="en-US" sz="2400" dirty="0"/>
          </a:p>
          <a:p>
            <a:r>
              <a:rPr lang="en-US" sz="2400" dirty="0"/>
              <a:t>Engaging </a:t>
            </a:r>
            <a:r>
              <a:rPr lang="en-US" sz="2400" b="1" i="1" dirty="0"/>
              <a:t>whole</a:t>
            </a:r>
            <a:r>
              <a:rPr lang="en-US" sz="2400" dirty="0"/>
              <a:t> community, including those left out</a:t>
            </a:r>
          </a:p>
        </p:txBody>
      </p:sp>
      <p:sp>
        <p:nvSpPr>
          <p:cNvPr id="4" name="TextBox 3">
            <a:extLst>
              <a:ext uri="{FF2B5EF4-FFF2-40B4-BE49-F238E27FC236}">
                <a16:creationId xmlns:a16="http://schemas.microsoft.com/office/drawing/2014/main" id="{CD3D7CBE-5146-4456-9A89-9C0A272660DE}"/>
              </a:ext>
            </a:extLst>
          </p:cNvPr>
          <p:cNvSpPr txBox="1"/>
          <p:nvPr/>
        </p:nvSpPr>
        <p:spPr>
          <a:xfrm>
            <a:off x="703385" y="134872"/>
            <a:ext cx="10761784" cy="954107"/>
          </a:xfrm>
          <a:prstGeom prst="rect">
            <a:avLst/>
          </a:prstGeom>
          <a:noFill/>
        </p:spPr>
        <p:txBody>
          <a:bodyPr wrap="square">
            <a:spAutoFit/>
          </a:bodyPr>
          <a:lstStyle/>
          <a:p>
            <a:pPr algn="ctr"/>
            <a:r>
              <a:rPr lang="en-US" sz="2800" b="1" dirty="0"/>
              <a:t>Besides Water Issues…..</a:t>
            </a:r>
          </a:p>
          <a:p>
            <a:pPr algn="ctr"/>
            <a:r>
              <a:rPr lang="en-US" sz="2800" b="1" dirty="0"/>
              <a:t>What else is CSU doing?</a:t>
            </a:r>
          </a:p>
        </p:txBody>
      </p:sp>
    </p:spTree>
    <p:extLst>
      <p:ext uri="{BB962C8B-B14F-4D97-AF65-F5344CB8AC3E}">
        <p14:creationId xmlns:p14="http://schemas.microsoft.com/office/powerpoint/2010/main" val="404101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113C96-4568-4DF8-8EC3-32681E1EE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381" y="2704440"/>
            <a:ext cx="3220077" cy="3978474"/>
          </a:xfrm>
          <a:prstGeom prst="rect">
            <a:avLst/>
          </a:prstGeom>
        </p:spPr>
      </p:pic>
      <p:sp>
        <p:nvSpPr>
          <p:cNvPr id="6" name="TextBox 5">
            <a:extLst>
              <a:ext uri="{FF2B5EF4-FFF2-40B4-BE49-F238E27FC236}">
                <a16:creationId xmlns:a16="http://schemas.microsoft.com/office/drawing/2014/main" id="{9DBF2170-46B2-4DD6-8DF6-F0C64E3E3AB4}"/>
              </a:ext>
            </a:extLst>
          </p:cNvPr>
          <p:cNvSpPr txBox="1"/>
          <p:nvPr/>
        </p:nvSpPr>
        <p:spPr>
          <a:xfrm>
            <a:off x="340922" y="170294"/>
            <a:ext cx="11180618" cy="523220"/>
          </a:xfrm>
          <a:prstGeom prst="rect">
            <a:avLst/>
          </a:prstGeom>
          <a:noFill/>
        </p:spPr>
        <p:txBody>
          <a:bodyPr wrap="square">
            <a:spAutoFit/>
          </a:bodyPr>
          <a:lstStyle/>
          <a:p>
            <a:pPr algn="ctr"/>
            <a:r>
              <a:rPr lang="en-US" sz="2800" b="1" dirty="0"/>
              <a:t>Public Lands Partnerships, Youth Outreach, Restoration</a:t>
            </a:r>
            <a:endParaRPr lang="en-US" sz="3600" b="1" dirty="0"/>
          </a:p>
        </p:txBody>
      </p:sp>
      <p:sp>
        <p:nvSpPr>
          <p:cNvPr id="4" name="TextBox 3">
            <a:extLst>
              <a:ext uri="{FF2B5EF4-FFF2-40B4-BE49-F238E27FC236}">
                <a16:creationId xmlns:a16="http://schemas.microsoft.com/office/drawing/2014/main" id="{AC134A54-0CAB-4386-A32F-35210F00A02C}"/>
              </a:ext>
            </a:extLst>
          </p:cNvPr>
          <p:cNvSpPr txBox="1"/>
          <p:nvPr/>
        </p:nvSpPr>
        <p:spPr>
          <a:xfrm>
            <a:off x="466356" y="830150"/>
            <a:ext cx="6759286" cy="1569660"/>
          </a:xfrm>
          <a:prstGeom prst="rect">
            <a:avLst/>
          </a:prstGeom>
          <a:noFill/>
        </p:spPr>
        <p:txBody>
          <a:bodyPr wrap="square">
            <a:spAutoFit/>
          </a:bodyPr>
          <a:lstStyle/>
          <a:p>
            <a:pPr marL="342900" indent="-342900">
              <a:buFont typeface="Arial" panose="020B0604020202020204" pitchFamily="34" charset="0"/>
              <a:buChar char="•"/>
            </a:pPr>
            <a:r>
              <a:rPr lang="en-US" sz="2400" dirty="0"/>
              <a:t>Pika’aya Tooveep</a:t>
            </a:r>
          </a:p>
          <a:p>
            <a:pPr marL="342900" indent="-342900">
              <a:buFont typeface="Arial" panose="020B0604020202020204" pitchFamily="34" charset="0"/>
              <a:buChar char="•"/>
            </a:pPr>
            <a:r>
              <a:rPr lang="en-US" sz="2400" dirty="0"/>
              <a:t>#Keep Conservation Cool </a:t>
            </a:r>
          </a:p>
          <a:p>
            <a:pPr marL="342900" indent="-342900">
              <a:buFont typeface="Arial" panose="020B0604020202020204" pitchFamily="34" charset="0"/>
              <a:buChar char="•"/>
            </a:pPr>
            <a:r>
              <a:rPr lang="en-US" sz="2400" dirty="0"/>
              <a:t>Nuestra Tierra Public Lands Internship</a:t>
            </a:r>
          </a:p>
          <a:p>
            <a:pPr marL="342900" indent="-342900">
              <a:buFont typeface="Arial" panose="020B0604020202020204" pitchFamily="34" charset="0"/>
              <a:buChar char="•"/>
            </a:pPr>
            <a:r>
              <a:rPr lang="en-US" sz="2400" dirty="0"/>
              <a:t>Habitat Restoration</a:t>
            </a:r>
          </a:p>
        </p:txBody>
      </p:sp>
      <p:pic>
        <p:nvPicPr>
          <p:cNvPr id="5" name="Picture 4">
            <a:extLst>
              <a:ext uri="{FF2B5EF4-FFF2-40B4-BE49-F238E27FC236}">
                <a16:creationId xmlns:a16="http://schemas.microsoft.com/office/drawing/2014/main" id="{8185178D-127C-4E76-8202-2FDECD5312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8896" y="771101"/>
            <a:ext cx="5181440" cy="2518756"/>
          </a:xfrm>
          <a:prstGeom prst="rect">
            <a:avLst/>
          </a:prstGeom>
        </p:spPr>
      </p:pic>
      <p:pic>
        <p:nvPicPr>
          <p:cNvPr id="10" name="Picture 9">
            <a:extLst>
              <a:ext uri="{FF2B5EF4-FFF2-40B4-BE49-F238E27FC236}">
                <a16:creationId xmlns:a16="http://schemas.microsoft.com/office/drawing/2014/main" id="{04EF77DC-D359-4652-9303-277F6895233D}"/>
              </a:ext>
            </a:extLst>
          </p:cNvPr>
          <p:cNvPicPr>
            <a:picLocks noChangeAspect="1"/>
          </p:cNvPicPr>
          <p:nvPr/>
        </p:nvPicPr>
        <p:blipFill>
          <a:blip r:embed="rId5"/>
          <a:stretch>
            <a:fillRect/>
          </a:stretch>
        </p:blipFill>
        <p:spPr>
          <a:xfrm>
            <a:off x="8384110" y="3429000"/>
            <a:ext cx="3466226" cy="3241964"/>
          </a:xfrm>
          <a:prstGeom prst="rect">
            <a:avLst/>
          </a:prstGeom>
        </p:spPr>
      </p:pic>
      <p:pic>
        <p:nvPicPr>
          <p:cNvPr id="12" name="Picture 11">
            <a:extLst>
              <a:ext uri="{FF2B5EF4-FFF2-40B4-BE49-F238E27FC236}">
                <a16:creationId xmlns:a16="http://schemas.microsoft.com/office/drawing/2014/main" id="{80FB3B1A-49D1-4CC3-8F7F-11D130EE87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356" y="2438368"/>
            <a:ext cx="4308373" cy="4244546"/>
          </a:xfrm>
          <a:prstGeom prst="rect">
            <a:avLst/>
          </a:prstGeom>
        </p:spPr>
      </p:pic>
    </p:spTree>
    <p:extLst>
      <p:ext uri="{BB962C8B-B14F-4D97-AF65-F5344CB8AC3E}">
        <p14:creationId xmlns:p14="http://schemas.microsoft.com/office/powerpoint/2010/main" val="2805583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BF2170-46B2-4DD6-8DF6-F0C64E3E3AB4}"/>
              </a:ext>
            </a:extLst>
          </p:cNvPr>
          <p:cNvSpPr txBox="1"/>
          <p:nvPr/>
        </p:nvSpPr>
        <p:spPr>
          <a:xfrm>
            <a:off x="4689231" y="657813"/>
            <a:ext cx="2719753" cy="646331"/>
          </a:xfrm>
          <a:prstGeom prst="rect">
            <a:avLst/>
          </a:prstGeom>
          <a:noFill/>
        </p:spPr>
        <p:txBody>
          <a:bodyPr wrap="square">
            <a:spAutoFit/>
          </a:bodyPr>
          <a:lstStyle/>
          <a:p>
            <a:pPr marL="0" lvl="3" algn="ctr"/>
            <a:r>
              <a:rPr lang="en-US" sz="3600" dirty="0"/>
              <a:t>Join us!</a:t>
            </a:r>
          </a:p>
        </p:txBody>
      </p:sp>
      <p:pic>
        <p:nvPicPr>
          <p:cNvPr id="3" name="Picture 2">
            <a:extLst>
              <a:ext uri="{FF2B5EF4-FFF2-40B4-BE49-F238E27FC236}">
                <a16:creationId xmlns:a16="http://schemas.microsoft.com/office/drawing/2014/main" id="{CA64870B-2648-4645-8FF5-99C59A4A9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8891" y="1932335"/>
            <a:ext cx="3509357" cy="1890674"/>
          </a:xfrm>
          <a:prstGeom prst="rect">
            <a:avLst/>
          </a:prstGeom>
        </p:spPr>
      </p:pic>
      <p:sp>
        <p:nvSpPr>
          <p:cNvPr id="4" name="TextBox 3">
            <a:extLst>
              <a:ext uri="{FF2B5EF4-FFF2-40B4-BE49-F238E27FC236}">
                <a16:creationId xmlns:a16="http://schemas.microsoft.com/office/drawing/2014/main" id="{8FB8EC80-73AE-48C7-87B0-8462BC008C9A}"/>
              </a:ext>
            </a:extLst>
          </p:cNvPr>
          <p:cNvSpPr txBox="1"/>
          <p:nvPr/>
        </p:nvSpPr>
        <p:spPr>
          <a:xfrm>
            <a:off x="4407879" y="4772612"/>
            <a:ext cx="3774832" cy="646331"/>
          </a:xfrm>
          <a:prstGeom prst="rect">
            <a:avLst/>
          </a:prstGeom>
          <a:noFill/>
        </p:spPr>
        <p:txBody>
          <a:bodyPr wrap="square">
            <a:spAutoFit/>
          </a:bodyPr>
          <a:lstStyle/>
          <a:p>
            <a:pPr marL="0" lvl="3" algn="ctr"/>
            <a:r>
              <a:rPr lang="en-US" sz="3600" dirty="0"/>
              <a:t>Conserveswu.org</a:t>
            </a:r>
          </a:p>
        </p:txBody>
      </p:sp>
    </p:spTree>
    <p:extLst>
      <p:ext uri="{BB962C8B-B14F-4D97-AF65-F5344CB8AC3E}">
        <p14:creationId xmlns:p14="http://schemas.microsoft.com/office/powerpoint/2010/main" val="2996340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AC196B-D76D-4203-B86E-639E2AA2078B}"/>
              </a:ext>
            </a:extLst>
          </p:cNvPr>
          <p:cNvSpPr txBox="1"/>
          <p:nvPr/>
        </p:nvSpPr>
        <p:spPr>
          <a:xfrm>
            <a:off x="892213" y="560197"/>
            <a:ext cx="10502618" cy="4647426"/>
          </a:xfrm>
          <a:prstGeom prst="rect">
            <a:avLst/>
          </a:prstGeom>
          <a:noFill/>
        </p:spPr>
        <p:txBody>
          <a:bodyPr wrap="square" rtlCol="0">
            <a:spAutoFit/>
          </a:bodyPr>
          <a:lstStyle/>
          <a:p>
            <a:r>
              <a:rPr lang="en-US" sz="3600" b="1" dirty="0"/>
              <a:t>Let’s do a little informal before and after poll</a:t>
            </a:r>
          </a:p>
          <a:p>
            <a:endParaRPr lang="en-US" sz="3600" b="1" dirty="0"/>
          </a:p>
          <a:p>
            <a:r>
              <a:rPr lang="en-US" sz="3200" dirty="0"/>
              <a:t>How many were here when Zach presented a couple weeks ago?</a:t>
            </a:r>
          </a:p>
          <a:p>
            <a:endParaRPr lang="en-US" sz="3200" dirty="0"/>
          </a:p>
          <a:p>
            <a:r>
              <a:rPr lang="en-US" sz="3200" dirty="0"/>
              <a:t>How many of you are</a:t>
            </a:r>
          </a:p>
          <a:p>
            <a:pPr marL="1028700" lvl="1" indent="-571500">
              <a:buFont typeface="Arial" panose="020B0604020202020204" pitchFamily="34" charset="0"/>
              <a:buChar char="•"/>
            </a:pPr>
            <a:r>
              <a:rPr lang="en-US" sz="3200" dirty="0"/>
              <a:t>Leaning toward thinking the LPP makes sense?</a:t>
            </a:r>
          </a:p>
          <a:p>
            <a:pPr marL="1028700" lvl="1" indent="-571500">
              <a:buFont typeface="Arial" panose="020B0604020202020204" pitchFamily="34" charset="0"/>
              <a:buChar char="•"/>
            </a:pPr>
            <a:r>
              <a:rPr lang="en-US" sz="3200" dirty="0"/>
              <a:t>Leaning in the opposite direction?</a:t>
            </a:r>
          </a:p>
          <a:p>
            <a:pPr marL="1028700" lvl="1" indent="-571500">
              <a:buFont typeface="Arial" panose="020B0604020202020204" pitchFamily="34" charset="0"/>
              <a:buChar char="•"/>
            </a:pPr>
            <a:r>
              <a:rPr lang="en-US" sz="3200" dirty="0"/>
              <a:t>In the middle?</a:t>
            </a:r>
          </a:p>
        </p:txBody>
      </p:sp>
    </p:spTree>
    <p:extLst>
      <p:ext uri="{BB962C8B-B14F-4D97-AF65-F5344CB8AC3E}">
        <p14:creationId xmlns:p14="http://schemas.microsoft.com/office/powerpoint/2010/main" val="349243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DB6222-CED5-414E-AE15-22D217190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64" y="453311"/>
            <a:ext cx="11961962" cy="5943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B5D11F-9B27-4542-8156-0295B761F2FD}"/>
              </a:ext>
            </a:extLst>
          </p:cNvPr>
          <p:cNvSpPr txBox="1"/>
          <p:nvPr/>
        </p:nvSpPr>
        <p:spPr>
          <a:xfrm>
            <a:off x="418144" y="4508884"/>
            <a:ext cx="5032147" cy="1754326"/>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tx2">
                    <a:lumMod val="25000"/>
                  </a:schemeClr>
                </a:solidFill>
              </a:rPr>
              <a:t>~ 140 miles</a:t>
            </a:r>
          </a:p>
          <a:p>
            <a:pPr marL="285750" indent="-285750">
              <a:buFont typeface="Arial" panose="020B0604020202020204" pitchFamily="34" charset="0"/>
              <a:buChar char="•"/>
            </a:pPr>
            <a:r>
              <a:rPr lang="en-US" dirty="0">
                <a:solidFill>
                  <a:schemeClr val="tx2">
                    <a:lumMod val="25000"/>
                  </a:schemeClr>
                </a:solidFill>
              </a:rPr>
              <a:t>~ gains 2,500’ elevation</a:t>
            </a:r>
          </a:p>
          <a:p>
            <a:pPr marL="285750" indent="-285750">
              <a:buFont typeface="Arial" panose="020B0604020202020204" pitchFamily="34" charset="0"/>
              <a:buChar char="•"/>
            </a:pPr>
            <a:r>
              <a:rPr lang="en-US" dirty="0">
                <a:solidFill>
                  <a:schemeClr val="tx2">
                    <a:lumMod val="25000"/>
                  </a:schemeClr>
                </a:solidFill>
              </a:rPr>
              <a:t>~ 6’ diameter</a:t>
            </a:r>
          </a:p>
          <a:p>
            <a:pPr marL="285750" indent="-285750">
              <a:buFont typeface="Arial" panose="020B0604020202020204" pitchFamily="34" charset="0"/>
              <a:buChar char="•"/>
            </a:pPr>
            <a:r>
              <a:rPr lang="en-US" dirty="0">
                <a:solidFill>
                  <a:schemeClr val="tx2">
                    <a:lumMod val="25000"/>
                  </a:schemeClr>
                </a:solidFill>
              </a:rPr>
              <a:t>~ 82,000+ acre-feet/year (AFY) (28B gal)/yr)</a:t>
            </a:r>
          </a:p>
          <a:p>
            <a:pPr marL="285750" indent="-285750">
              <a:buFont typeface="Arial" panose="020B0604020202020204" pitchFamily="34" charset="0"/>
              <a:buChar char="•"/>
            </a:pPr>
            <a:r>
              <a:rPr lang="en-US" dirty="0">
                <a:solidFill>
                  <a:schemeClr val="tx2">
                    <a:lumMod val="25000"/>
                  </a:schemeClr>
                </a:solidFill>
              </a:rPr>
              <a:t>~ $1.5-2 B (x2 with interest over 50-60 </a:t>
            </a:r>
            <a:r>
              <a:rPr lang="en-US" dirty="0" err="1">
                <a:solidFill>
                  <a:schemeClr val="tx2">
                    <a:lumMod val="25000"/>
                  </a:schemeClr>
                </a:solidFill>
              </a:rPr>
              <a:t>yrs</a:t>
            </a:r>
            <a:r>
              <a:rPr lang="en-US" dirty="0">
                <a:solidFill>
                  <a:schemeClr val="tx2">
                    <a:lumMod val="25000"/>
                  </a:schemeClr>
                </a:solidFill>
              </a:rPr>
              <a:t>)</a:t>
            </a:r>
          </a:p>
          <a:p>
            <a:pPr marL="285750" indent="-285750">
              <a:buFont typeface="Arial" panose="020B0604020202020204" pitchFamily="34" charset="0"/>
              <a:buChar char="•"/>
            </a:pPr>
            <a:r>
              <a:rPr lang="en-US" dirty="0">
                <a:solidFill>
                  <a:schemeClr val="tx2">
                    <a:lumMod val="25000"/>
                  </a:schemeClr>
                </a:solidFill>
              </a:rPr>
              <a:t>~ 2030 target completion</a:t>
            </a:r>
          </a:p>
        </p:txBody>
      </p:sp>
      <p:sp>
        <p:nvSpPr>
          <p:cNvPr id="5" name="TextBox 4">
            <a:extLst>
              <a:ext uri="{FF2B5EF4-FFF2-40B4-BE49-F238E27FC236}">
                <a16:creationId xmlns:a16="http://schemas.microsoft.com/office/drawing/2014/main" id="{BD9AF3CE-5E8E-4374-9E9B-FF3FFC1E1EA1}"/>
              </a:ext>
            </a:extLst>
          </p:cNvPr>
          <p:cNvSpPr txBox="1"/>
          <p:nvPr/>
        </p:nvSpPr>
        <p:spPr>
          <a:xfrm>
            <a:off x="6613074" y="5289099"/>
            <a:ext cx="2792185" cy="646331"/>
          </a:xfrm>
          <a:prstGeom prst="rect">
            <a:avLst/>
          </a:prstGeom>
          <a:noFill/>
        </p:spPr>
        <p:txBody>
          <a:bodyPr wrap="square" rtlCol="0">
            <a:spAutoFit/>
          </a:bodyPr>
          <a:lstStyle/>
          <a:p>
            <a:r>
              <a:rPr lang="en-US" dirty="0">
                <a:solidFill>
                  <a:schemeClr val="tx2">
                    <a:lumMod val="50000"/>
                  </a:schemeClr>
                </a:solidFill>
              </a:rPr>
              <a:t>Preferred route, to avoid Paiute Tribal lands </a:t>
            </a:r>
          </a:p>
        </p:txBody>
      </p:sp>
      <p:cxnSp>
        <p:nvCxnSpPr>
          <p:cNvPr id="7" name="Straight Arrow Connector 6">
            <a:extLst>
              <a:ext uri="{FF2B5EF4-FFF2-40B4-BE49-F238E27FC236}">
                <a16:creationId xmlns:a16="http://schemas.microsoft.com/office/drawing/2014/main" id="{C06653EC-A277-4674-8E54-CAEDFE6CFDCA}"/>
              </a:ext>
            </a:extLst>
          </p:cNvPr>
          <p:cNvCxnSpPr>
            <a:cxnSpLocks/>
          </p:cNvCxnSpPr>
          <p:nvPr/>
        </p:nvCxnSpPr>
        <p:spPr>
          <a:xfrm flipH="1" flipV="1">
            <a:off x="6138183" y="5289099"/>
            <a:ext cx="474893" cy="323169"/>
          </a:xfrm>
          <a:prstGeom prst="straightConnector1">
            <a:avLst/>
          </a:prstGeom>
          <a:ln w="85725">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Circular Arrow 9">
            <a:extLst>
              <a:ext uri="{FF2B5EF4-FFF2-40B4-BE49-F238E27FC236}">
                <a16:creationId xmlns:a16="http://schemas.microsoft.com/office/drawing/2014/main" id="{AF906614-00D4-E54D-B955-CD329EEE1CDF}"/>
              </a:ext>
            </a:extLst>
          </p:cNvPr>
          <p:cNvSpPr/>
          <p:nvPr/>
        </p:nvSpPr>
        <p:spPr>
          <a:xfrm rot="8532594">
            <a:off x="5377218" y="4883822"/>
            <a:ext cx="876542" cy="550475"/>
          </a:xfrm>
          <a:prstGeom prst="circularArrow">
            <a:avLst>
              <a:gd name="adj1" fmla="val 11894"/>
              <a:gd name="adj2" fmla="val 1142319"/>
              <a:gd name="adj3" fmla="val 21450074"/>
              <a:gd name="adj4" fmla="val 10800000"/>
              <a:gd name="adj5" fmla="val 15430"/>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a16="http://schemas.microsoft.com/office/drawing/2014/main" id="{30AC196B-D76D-4203-B86E-639E2AA2078B}"/>
              </a:ext>
            </a:extLst>
          </p:cNvPr>
          <p:cNvSpPr txBox="1"/>
          <p:nvPr/>
        </p:nvSpPr>
        <p:spPr>
          <a:xfrm>
            <a:off x="6613074" y="2224874"/>
            <a:ext cx="2031325" cy="646331"/>
          </a:xfrm>
          <a:prstGeom prst="rect">
            <a:avLst/>
          </a:prstGeom>
          <a:noFill/>
        </p:spPr>
        <p:txBody>
          <a:bodyPr wrap="none" rtlCol="0">
            <a:spAutoFit/>
          </a:bodyPr>
          <a:lstStyle/>
          <a:p>
            <a:r>
              <a:rPr lang="en-US" sz="3600" b="1" dirty="0">
                <a:solidFill>
                  <a:schemeClr val="accent6"/>
                </a:solidFill>
              </a:rPr>
              <a:t>The LPP</a:t>
            </a:r>
          </a:p>
        </p:txBody>
      </p:sp>
    </p:spTree>
    <p:extLst>
      <p:ext uri="{BB962C8B-B14F-4D97-AF65-F5344CB8AC3E}">
        <p14:creationId xmlns:p14="http://schemas.microsoft.com/office/powerpoint/2010/main" val="955509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BF2170-46B2-4DD6-8DF6-F0C64E3E3AB4}"/>
              </a:ext>
            </a:extLst>
          </p:cNvPr>
          <p:cNvSpPr txBox="1"/>
          <p:nvPr/>
        </p:nvSpPr>
        <p:spPr>
          <a:xfrm>
            <a:off x="505691" y="510093"/>
            <a:ext cx="11180618" cy="4955203"/>
          </a:xfrm>
          <a:prstGeom prst="rect">
            <a:avLst/>
          </a:prstGeom>
          <a:noFill/>
        </p:spPr>
        <p:txBody>
          <a:bodyPr wrap="square">
            <a:spAutoFit/>
          </a:bodyPr>
          <a:lstStyle/>
          <a:p>
            <a:pPr algn="ctr"/>
            <a:endParaRPr lang="en-US" dirty="0"/>
          </a:p>
          <a:p>
            <a:r>
              <a:rPr lang="en-US" sz="2400" b="1" dirty="0"/>
              <a:t>Municipal (M&amp;I)</a:t>
            </a:r>
          </a:p>
          <a:p>
            <a:pPr marL="800100" lvl="1" indent="-342900">
              <a:buFont typeface="Arial" panose="020B0604020202020204" pitchFamily="34" charset="0"/>
              <a:buChar char="•"/>
            </a:pPr>
            <a:r>
              <a:rPr lang="en-US" sz="2400" dirty="0"/>
              <a:t>20% (~35% in Washington County)</a:t>
            </a:r>
          </a:p>
          <a:p>
            <a:pPr marL="800100" lvl="1" indent="-342900">
              <a:buFont typeface="Arial" panose="020B0604020202020204" pitchFamily="34" charset="0"/>
              <a:buChar char="•"/>
            </a:pPr>
            <a:r>
              <a:rPr lang="en-US" sz="2400" dirty="0"/>
              <a:t>Residential (75%) and CII (commercial, institutional, and industrial)</a:t>
            </a:r>
          </a:p>
          <a:p>
            <a:pPr marL="742950" lvl="1" indent="-285750">
              <a:buFont typeface="Arial" panose="020B0604020202020204" pitchFamily="34" charset="0"/>
              <a:buChar char="•"/>
            </a:pPr>
            <a:r>
              <a:rPr lang="en-US" sz="2400" dirty="0"/>
              <a:t>Indoor and outdoor - 80% outdoor (mostly grass)</a:t>
            </a:r>
          </a:p>
          <a:p>
            <a:pPr marL="742950" lvl="1" indent="-285750">
              <a:buFont typeface="Arial" panose="020B0604020202020204" pitchFamily="34" charset="0"/>
              <a:buChar char="•"/>
            </a:pPr>
            <a:r>
              <a:rPr lang="en-US" sz="2400" dirty="0"/>
              <a:t>Culinary (85%) and secondary/untreated (15%)</a:t>
            </a:r>
          </a:p>
          <a:p>
            <a:pPr marL="742950" lvl="1" indent="-285750">
              <a:buFont typeface="Arial" panose="020B0604020202020204" pitchFamily="34" charset="0"/>
              <a:buChar char="•"/>
            </a:pPr>
            <a:r>
              <a:rPr lang="en-US" sz="2400" dirty="0"/>
              <a:t>Municipal water districts (e.g., WCWCD)</a:t>
            </a:r>
          </a:p>
          <a:p>
            <a:pPr marL="742950" lvl="1" indent="-285750">
              <a:buFont typeface="Arial" panose="020B0604020202020204" pitchFamily="34" charset="0"/>
              <a:buChar char="•"/>
            </a:pPr>
            <a:r>
              <a:rPr lang="en-US" sz="2400" dirty="0"/>
              <a:t>LPP: M&amp;I</a:t>
            </a:r>
            <a:endParaRPr lang="en-US" sz="2400" b="1" dirty="0"/>
          </a:p>
          <a:p>
            <a:endParaRPr lang="en-US" sz="1000" b="1" dirty="0"/>
          </a:p>
          <a:p>
            <a:r>
              <a:rPr lang="en-US" sz="2400" b="1" dirty="0"/>
              <a:t>Agricultural (Ag)</a:t>
            </a:r>
          </a:p>
          <a:p>
            <a:pPr marL="800100" lvl="1" indent="-342900">
              <a:buFont typeface="Arial" panose="020B0604020202020204" pitchFamily="34" charset="0"/>
              <a:buChar char="•"/>
            </a:pPr>
            <a:r>
              <a:rPr lang="en-US" sz="2400" dirty="0"/>
              <a:t>80% (~65% Washington County)</a:t>
            </a:r>
          </a:p>
          <a:p>
            <a:pPr marL="800100" lvl="1" indent="-342900">
              <a:buFont typeface="Arial" panose="020B0604020202020204" pitchFamily="34" charset="0"/>
              <a:buChar char="•"/>
            </a:pPr>
            <a:r>
              <a:rPr lang="en-US" sz="2400" dirty="0"/>
              <a:t>Most senior water rights</a:t>
            </a:r>
          </a:p>
          <a:p>
            <a:pPr marL="800100" lvl="1" indent="-342900">
              <a:buFont typeface="Arial" panose="020B0604020202020204" pitchFamily="34" charset="0"/>
              <a:buChar char="•"/>
            </a:pPr>
            <a:r>
              <a:rPr lang="en-US" sz="2400" dirty="0"/>
              <a:t>Secondary water - can convert to M&amp;I</a:t>
            </a:r>
          </a:p>
          <a:p>
            <a:pPr marL="800100" lvl="1" indent="-342900">
              <a:buFont typeface="Arial" panose="020B0604020202020204" pitchFamily="34" charset="0"/>
              <a:buChar char="•"/>
            </a:pPr>
            <a:r>
              <a:rPr lang="en-US" sz="2400" dirty="0"/>
              <a:t>Supplied by “irrigation districts”</a:t>
            </a:r>
          </a:p>
        </p:txBody>
      </p:sp>
      <p:sp>
        <p:nvSpPr>
          <p:cNvPr id="2" name="TextBox 1">
            <a:extLst>
              <a:ext uri="{FF2B5EF4-FFF2-40B4-BE49-F238E27FC236}">
                <a16:creationId xmlns:a16="http://schemas.microsoft.com/office/drawing/2014/main" id="{36BA0D10-10C9-894B-88FC-E7A316BA3F89}"/>
              </a:ext>
            </a:extLst>
          </p:cNvPr>
          <p:cNvSpPr txBox="1"/>
          <p:nvPr/>
        </p:nvSpPr>
        <p:spPr>
          <a:xfrm>
            <a:off x="3816945" y="-36138"/>
            <a:ext cx="5027210" cy="769441"/>
          </a:xfrm>
          <a:prstGeom prst="rect">
            <a:avLst/>
          </a:prstGeom>
          <a:noFill/>
        </p:spPr>
        <p:txBody>
          <a:bodyPr wrap="none" rtlCol="0">
            <a:spAutoFit/>
          </a:bodyPr>
          <a:lstStyle/>
          <a:p>
            <a:r>
              <a:rPr lang="en-US" sz="4400" b="1" dirty="0"/>
              <a:t>Classes of Water</a:t>
            </a:r>
            <a:r>
              <a:rPr lang="en-US" sz="4400" baseline="30000" dirty="0"/>
              <a:t>1</a:t>
            </a:r>
          </a:p>
        </p:txBody>
      </p:sp>
      <p:sp>
        <p:nvSpPr>
          <p:cNvPr id="3" name="TextBox 2">
            <a:extLst>
              <a:ext uri="{FF2B5EF4-FFF2-40B4-BE49-F238E27FC236}">
                <a16:creationId xmlns:a16="http://schemas.microsoft.com/office/drawing/2014/main" id="{F433A9AD-D026-4866-8753-C17B6460734C}"/>
              </a:ext>
            </a:extLst>
          </p:cNvPr>
          <p:cNvSpPr txBox="1"/>
          <p:nvPr/>
        </p:nvSpPr>
        <p:spPr>
          <a:xfrm>
            <a:off x="505691" y="5553745"/>
            <a:ext cx="1587294" cy="461665"/>
          </a:xfrm>
          <a:prstGeom prst="rect">
            <a:avLst/>
          </a:prstGeom>
          <a:noFill/>
        </p:spPr>
        <p:txBody>
          <a:bodyPr wrap="none" rtlCol="0">
            <a:spAutoFit/>
          </a:bodyPr>
          <a:lstStyle/>
          <a:p>
            <a:r>
              <a:rPr lang="en-US" sz="2400" b="1" dirty="0"/>
              <a:t>Diversion</a:t>
            </a:r>
          </a:p>
        </p:txBody>
      </p:sp>
      <p:sp>
        <p:nvSpPr>
          <p:cNvPr id="4" name="TextBox 3">
            <a:extLst>
              <a:ext uri="{FF2B5EF4-FFF2-40B4-BE49-F238E27FC236}">
                <a16:creationId xmlns:a16="http://schemas.microsoft.com/office/drawing/2014/main" id="{914D50E1-EB14-4FAE-852C-F6AB878B8993}"/>
              </a:ext>
            </a:extLst>
          </p:cNvPr>
          <p:cNvSpPr txBox="1"/>
          <p:nvPr/>
        </p:nvSpPr>
        <p:spPr>
          <a:xfrm>
            <a:off x="2505884" y="5784577"/>
            <a:ext cx="1585690" cy="461665"/>
          </a:xfrm>
          <a:prstGeom prst="rect">
            <a:avLst/>
          </a:prstGeom>
          <a:noFill/>
        </p:spPr>
        <p:txBody>
          <a:bodyPr wrap="none" rtlCol="0">
            <a:spAutoFit/>
          </a:bodyPr>
          <a:lstStyle/>
          <a:p>
            <a:r>
              <a:rPr lang="en-US" sz="2400" b="1" dirty="0"/>
              <a:t>Depletion</a:t>
            </a:r>
          </a:p>
        </p:txBody>
      </p:sp>
      <p:sp>
        <p:nvSpPr>
          <p:cNvPr id="5" name="TextBox 4">
            <a:extLst>
              <a:ext uri="{FF2B5EF4-FFF2-40B4-BE49-F238E27FC236}">
                <a16:creationId xmlns:a16="http://schemas.microsoft.com/office/drawing/2014/main" id="{0F4C0110-B841-46BE-9622-7CACA28C2D43}"/>
              </a:ext>
            </a:extLst>
          </p:cNvPr>
          <p:cNvSpPr txBox="1"/>
          <p:nvPr/>
        </p:nvSpPr>
        <p:spPr>
          <a:xfrm>
            <a:off x="4504473" y="6117074"/>
            <a:ext cx="902811" cy="461665"/>
          </a:xfrm>
          <a:prstGeom prst="rect">
            <a:avLst/>
          </a:prstGeom>
          <a:noFill/>
        </p:spPr>
        <p:txBody>
          <a:bodyPr wrap="none" rtlCol="0">
            <a:spAutoFit/>
          </a:bodyPr>
          <a:lstStyle/>
          <a:p>
            <a:r>
              <a:rPr lang="en-US" sz="2400" b="1" dirty="0"/>
              <a:t>Loss</a:t>
            </a:r>
            <a:endParaRPr lang="en-US" sz="2400" dirty="0"/>
          </a:p>
        </p:txBody>
      </p:sp>
      <p:sp>
        <p:nvSpPr>
          <p:cNvPr id="7" name="TextBox 6">
            <a:extLst>
              <a:ext uri="{FF2B5EF4-FFF2-40B4-BE49-F238E27FC236}">
                <a16:creationId xmlns:a16="http://schemas.microsoft.com/office/drawing/2014/main" id="{1A59EC61-5283-4196-841D-BAD930F2C82E}"/>
              </a:ext>
            </a:extLst>
          </p:cNvPr>
          <p:cNvSpPr txBox="1"/>
          <p:nvPr/>
        </p:nvSpPr>
        <p:spPr>
          <a:xfrm>
            <a:off x="6178622" y="6347906"/>
            <a:ext cx="1212191" cy="461665"/>
          </a:xfrm>
          <a:prstGeom prst="rect">
            <a:avLst/>
          </a:prstGeom>
          <a:noFill/>
        </p:spPr>
        <p:txBody>
          <a:bodyPr wrap="none" rtlCol="0">
            <a:spAutoFit/>
          </a:bodyPr>
          <a:lstStyle/>
          <a:p>
            <a:r>
              <a:rPr lang="en-US" sz="2400" b="1" dirty="0"/>
              <a:t>Re-use</a:t>
            </a:r>
            <a:endParaRPr lang="en-US" sz="2400" dirty="0"/>
          </a:p>
        </p:txBody>
      </p:sp>
    </p:spTree>
    <p:extLst>
      <p:ext uri="{BB962C8B-B14F-4D97-AF65-F5344CB8AC3E}">
        <p14:creationId xmlns:p14="http://schemas.microsoft.com/office/powerpoint/2010/main" val="317277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51E71C-B574-A24C-A41E-920FDF43389D}"/>
              </a:ext>
            </a:extLst>
          </p:cNvPr>
          <p:cNvSpPr txBox="1"/>
          <p:nvPr/>
        </p:nvSpPr>
        <p:spPr>
          <a:xfrm>
            <a:off x="4121742" y="233080"/>
            <a:ext cx="4414863" cy="830997"/>
          </a:xfrm>
          <a:prstGeom prst="rect">
            <a:avLst/>
          </a:prstGeom>
          <a:noFill/>
        </p:spPr>
        <p:txBody>
          <a:bodyPr wrap="none" rtlCol="0">
            <a:spAutoFit/>
          </a:bodyPr>
          <a:lstStyle/>
          <a:p>
            <a:r>
              <a:rPr lang="en-US" sz="4400" b="1" dirty="0"/>
              <a:t>CSU’s </a:t>
            </a:r>
            <a:r>
              <a:rPr lang="en-US" sz="4800" b="1" dirty="0"/>
              <a:t>Position</a:t>
            </a:r>
            <a:endParaRPr lang="en-US" sz="4400" b="1" dirty="0"/>
          </a:p>
        </p:txBody>
      </p:sp>
      <p:sp>
        <p:nvSpPr>
          <p:cNvPr id="7" name="Rectangle 6">
            <a:extLst>
              <a:ext uri="{FF2B5EF4-FFF2-40B4-BE49-F238E27FC236}">
                <a16:creationId xmlns:a16="http://schemas.microsoft.com/office/drawing/2014/main" id="{A8DA4822-2FB8-D942-A0A9-03649C4CC1E9}"/>
              </a:ext>
            </a:extLst>
          </p:cNvPr>
          <p:cNvSpPr/>
          <p:nvPr/>
        </p:nvSpPr>
        <p:spPr>
          <a:xfrm>
            <a:off x="570528" y="988671"/>
            <a:ext cx="11088072" cy="4444486"/>
          </a:xfrm>
          <a:prstGeom prst="rect">
            <a:avLst/>
          </a:prstGeom>
        </p:spPr>
        <p:txBody>
          <a:bodyPr wrap="square">
            <a:spAutoFit/>
          </a:bodyPr>
          <a:lstStyle/>
          <a:p>
            <a:pPr>
              <a:spcBef>
                <a:spcPts val="600"/>
              </a:spcBef>
              <a:spcAft>
                <a:spcPts val="600"/>
              </a:spcAft>
            </a:pPr>
            <a:r>
              <a:rPr lang="en-US" sz="2800" b="1" dirty="0"/>
              <a:t>In a nutshell:</a:t>
            </a:r>
          </a:p>
          <a:p>
            <a:pPr marL="1004888" indent="-514350">
              <a:lnSpc>
                <a:spcPct val="150000"/>
              </a:lnSpc>
              <a:spcBef>
                <a:spcPts val="600"/>
              </a:spcBef>
              <a:spcAft>
                <a:spcPts val="600"/>
              </a:spcAft>
              <a:buFont typeface="+mj-lt"/>
              <a:buAutoNum type="arabicPeriod"/>
            </a:pPr>
            <a:r>
              <a:rPr lang="en-US" sz="2800" dirty="0"/>
              <a:t>The LPP is not needed (but it’s definitely </a:t>
            </a:r>
            <a:r>
              <a:rPr lang="en-US" sz="2800" i="1" u="sng" dirty="0"/>
              <a:t>wanted</a:t>
            </a:r>
            <a:r>
              <a:rPr lang="en-US" sz="2800" dirty="0"/>
              <a:t> by some)</a:t>
            </a:r>
            <a:endParaRPr lang="en-US" sz="2800" u="sng" dirty="0"/>
          </a:p>
          <a:p>
            <a:pPr marL="1004888" indent="-514350">
              <a:lnSpc>
                <a:spcPct val="150000"/>
              </a:lnSpc>
              <a:spcBef>
                <a:spcPts val="600"/>
              </a:spcBef>
              <a:spcAft>
                <a:spcPts val="600"/>
              </a:spcAft>
              <a:buFont typeface="+mj-lt"/>
              <a:buAutoNum type="arabicPeriod"/>
            </a:pPr>
            <a:r>
              <a:rPr lang="en-US" sz="2800" dirty="0"/>
              <a:t>Even if we want it badly, it’s not affordable</a:t>
            </a:r>
          </a:p>
          <a:p>
            <a:pPr marL="1004888" indent="-514350">
              <a:lnSpc>
                <a:spcPct val="150000"/>
              </a:lnSpc>
              <a:spcBef>
                <a:spcPts val="600"/>
              </a:spcBef>
              <a:spcAft>
                <a:spcPts val="600"/>
              </a:spcAft>
              <a:buFont typeface="+mj-lt"/>
              <a:buAutoNum type="arabicPeriod"/>
            </a:pPr>
            <a:r>
              <a:rPr lang="en-US" sz="2800" dirty="0"/>
              <a:t>Even if we decide it’s affordable, it’s too damaging</a:t>
            </a:r>
          </a:p>
          <a:p>
            <a:pPr marL="1004888" indent="-514350">
              <a:lnSpc>
                <a:spcPct val="150000"/>
              </a:lnSpc>
              <a:spcBef>
                <a:spcPts val="600"/>
              </a:spcBef>
              <a:spcAft>
                <a:spcPts val="600"/>
              </a:spcAft>
              <a:buFont typeface="+mj-lt"/>
              <a:buAutoNum type="arabicPeriod"/>
            </a:pPr>
            <a:r>
              <a:rPr lang="en-US" sz="2800" dirty="0"/>
              <a:t>Even if we accept the damages, </a:t>
            </a:r>
          </a:p>
          <a:p>
            <a:pPr marL="1404938" lvl="2">
              <a:lnSpc>
                <a:spcPct val="150000"/>
              </a:lnSpc>
              <a:spcBef>
                <a:spcPts val="600"/>
              </a:spcBef>
              <a:spcAft>
                <a:spcPts val="600"/>
              </a:spcAft>
            </a:pPr>
            <a:r>
              <a:rPr lang="en-US" sz="2800" b="1" i="1" dirty="0"/>
              <a:t>There is no water for it.</a:t>
            </a:r>
          </a:p>
        </p:txBody>
      </p:sp>
    </p:spTree>
    <p:extLst>
      <p:ext uri="{BB962C8B-B14F-4D97-AF65-F5344CB8AC3E}">
        <p14:creationId xmlns:p14="http://schemas.microsoft.com/office/powerpoint/2010/main" val="404930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BF2170-46B2-4DD6-8DF6-F0C64E3E3AB4}"/>
              </a:ext>
            </a:extLst>
          </p:cNvPr>
          <p:cNvSpPr txBox="1"/>
          <p:nvPr/>
        </p:nvSpPr>
        <p:spPr>
          <a:xfrm>
            <a:off x="304800" y="953283"/>
            <a:ext cx="6424246" cy="3683060"/>
          </a:xfrm>
          <a:prstGeom prst="rect">
            <a:avLst/>
          </a:prstGeom>
          <a:noFill/>
        </p:spPr>
        <p:txBody>
          <a:bodyPr wrap="square">
            <a:spAutoFit/>
          </a:bodyPr>
          <a:lstStyle/>
          <a:p>
            <a:pPr marL="12700"/>
            <a:r>
              <a:rPr lang="en-US" sz="2800" b="1" dirty="0"/>
              <a:t>Washington County M&amp;I water use</a:t>
            </a:r>
            <a:r>
              <a:rPr lang="en-US" sz="2800" b="1" baseline="30000" dirty="0"/>
              <a:t>1</a:t>
            </a:r>
            <a:endParaRPr lang="en-US" sz="2800" b="1" dirty="0"/>
          </a:p>
          <a:p>
            <a:pPr marL="12700" lvl="1"/>
            <a:r>
              <a:rPr lang="en-US" sz="2800" dirty="0"/>
              <a:t> 2000:	330 gpcd?</a:t>
            </a:r>
          </a:p>
          <a:p>
            <a:pPr marL="12700" lvl="1"/>
            <a:r>
              <a:rPr lang="en-US" sz="2800" dirty="0"/>
              <a:t> 2018: 	303</a:t>
            </a:r>
          </a:p>
          <a:p>
            <a:pPr marL="12700" marR="0" lvl="1" indent="0" algn="l" defTabSz="914400" rtl="0" eaLnBrk="1" fontAlgn="auto" latinLnBrk="0" hangingPunct="1">
              <a:lnSpc>
                <a:spcPct val="100000"/>
              </a:lnSpc>
              <a:spcBef>
                <a:spcPts val="0"/>
              </a:spcBef>
              <a:spcAft>
                <a:spcPts val="0"/>
              </a:spcAft>
              <a:buClrTx/>
              <a:buSzTx/>
              <a:buFontTx/>
              <a:buNone/>
              <a:tabLst/>
              <a:defRPr/>
            </a:pPr>
            <a:r>
              <a:rPr lang="en-US" sz="2800" dirty="0"/>
              <a:t> 2019: 	271</a:t>
            </a:r>
            <a:r>
              <a:rPr kumimoji="0" lang="en-US" sz="2400" b="0" i="0" u="none" strike="noStrike" kern="1200" cap="none" spc="0" normalizeH="0" baseline="30000" noProof="0" dirty="0">
                <a:ln>
                  <a:noFill/>
                </a:ln>
                <a:solidFill>
                  <a:srgbClr val="FFFFFF"/>
                </a:solidFill>
                <a:effectLst/>
                <a:uLnTx/>
                <a:uFillTx/>
                <a:latin typeface="Arial"/>
                <a:ea typeface="+mn-ea"/>
                <a:cs typeface="Arial"/>
              </a:rPr>
              <a:t>2</a:t>
            </a:r>
            <a:endParaRPr kumimoji="0" lang="en-US" sz="2000" b="0" i="0" u="none" strike="noStrike" kern="1200" cap="none" spc="0" normalizeH="0" baseline="0" noProof="0" dirty="0">
              <a:ln>
                <a:noFill/>
              </a:ln>
              <a:solidFill>
                <a:srgbClr val="FFFFFF"/>
              </a:solidFill>
              <a:effectLst/>
              <a:uLnTx/>
              <a:uFillTx/>
              <a:latin typeface="Arial"/>
              <a:ea typeface="+mn-ea"/>
              <a:cs typeface="Arial"/>
            </a:endParaRPr>
          </a:p>
          <a:p>
            <a:pPr marL="12700" lvl="1"/>
            <a:endParaRPr lang="en-US" sz="2800" baseline="30000" dirty="0"/>
          </a:p>
          <a:p>
            <a:pPr marL="12700" lvl="1"/>
            <a:endParaRPr lang="en-US" sz="2800" baseline="30000" dirty="0"/>
          </a:p>
          <a:p>
            <a:pPr marL="12700" lvl="1"/>
            <a:r>
              <a:rPr lang="en-US" sz="2800" dirty="0">
                <a:hlinkClick r:id="rId3"/>
              </a:rPr>
              <a:t>County goal</a:t>
            </a:r>
            <a:r>
              <a:rPr lang="en-US" sz="2800" dirty="0"/>
              <a:t>: 240</a:t>
            </a:r>
            <a:r>
              <a:rPr lang="en-US" sz="2800" baseline="30000" dirty="0"/>
              <a:t>3</a:t>
            </a:r>
            <a:r>
              <a:rPr lang="en-US" sz="2800" dirty="0"/>
              <a:t> (2040 to 2075)</a:t>
            </a:r>
          </a:p>
          <a:p>
            <a:pPr marL="12700" lvl="1"/>
            <a:endParaRPr lang="en-US" sz="2800" dirty="0"/>
          </a:p>
          <a:p>
            <a:pPr marL="12700" lvl="1"/>
            <a:r>
              <a:rPr lang="en-US" sz="2800" dirty="0"/>
              <a:t>Other Southwest Cities: 160, now</a:t>
            </a:r>
          </a:p>
        </p:txBody>
      </p:sp>
      <p:sp>
        <p:nvSpPr>
          <p:cNvPr id="3" name="Rectangle 2">
            <a:extLst>
              <a:ext uri="{FF2B5EF4-FFF2-40B4-BE49-F238E27FC236}">
                <a16:creationId xmlns:a16="http://schemas.microsoft.com/office/drawing/2014/main" id="{DD7BE267-7975-804A-9B27-0167B543CF7D}"/>
              </a:ext>
            </a:extLst>
          </p:cNvPr>
          <p:cNvSpPr/>
          <p:nvPr/>
        </p:nvSpPr>
        <p:spPr>
          <a:xfrm>
            <a:off x="3863295" y="87384"/>
            <a:ext cx="4493539" cy="646331"/>
          </a:xfrm>
          <a:prstGeom prst="rect">
            <a:avLst/>
          </a:prstGeom>
        </p:spPr>
        <p:txBody>
          <a:bodyPr wrap="none">
            <a:spAutoFit/>
          </a:bodyPr>
          <a:lstStyle/>
          <a:p>
            <a:pPr algn="ctr"/>
            <a:r>
              <a:rPr lang="en-US" sz="3600" b="1" dirty="0"/>
              <a:t>1. LPP: not needed</a:t>
            </a:r>
            <a:endParaRPr lang="en-US" sz="2400" b="1" dirty="0"/>
          </a:p>
        </p:txBody>
      </p:sp>
      <p:graphicFrame>
        <p:nvGraphicFramePr>
          <p:cNvPr id="9" name="Table 8">
            <a:extLst>
              <a:ext uri="{FF2B5EF4-FFF2-40B4-BE49-F238E27FC236}">
                <a16:creationId xmlns:a16="http://schemas.microsoft.com/office/drawing/2014/main" id="{647CD344-B553-4037-AD7C-6D2A608FA2BF}"/>
              </a:ext>
            </a:extLst>
          </p:cNvPr>
          <p:cNvGraphicFramePr>
            <a:graphicFrameLocks noGrp="1"/>
          </p:cNvGraphicFramePr>
          <p:nvPr/>
        </p:nvGraphicFramePr>
        <p:xfrm>
          <a:off x="5916482" y="1478630"/>
          <a:ext cx="6158288" cy="2271141"/>
        </p:xfrm>
        <a:graphic>
          <a:graphicData uri="http://schemas.openxmlformats.org/drawingml/2006/table">
            <a:tbl>
              <a:tblPr firstRow="1" firstCol="1" bandRow="1"/>
              <a:tblGrid>
                <a:gridCol w="875563">
                  <a:extLst>
                    <a:ext uri="{9D8B030D-6E8A-4147-A177-3AD203B41FA5}">
                      <a16:colId xmlns:a16="http://schemas.microsoft.com/office/drawing/2014/main" val="4067058505"/>
                    </a:ext>
                  </a:extLst>
                </a:gridCol>
                <a:gridCol w="1582779">
                  <a:extLst>
                    <a:ext uri="{9D8B030D-6E8A-4147-A177-3AD203B41FA5}">
                      <a16:colId xmlns:a16="http://schemas.microsoft.com/office/drawing/2014/main" val="4181958428"/>
                    </a:ext>
                  </a:extLst>
                </a:gridCol>
                <a:gridCol w="3699946">
                  <a:extLst>
                    <a:ext uri="{9D8B030D-6E8A-4147-A177-3AD203B41FA5}">
                      <a16:colId xmlns:a16="http://schemas.microsoft.com/office/drawing/2014/main" val="3794201375"/>
                    </a:ext>
                  </a:extLst>
                </a:gridCol>
              </a:tblGrid>
              <a:tr h="860611">
                <a:tc>
                  <a:txBody>
                    <a:bodyPr/>
                    <a:lstStyle/>
                    <a:p>
                      <a:pPr marL="0" marR="0" algn="ctr">
                        <a:lnSpc>
                          <a:spcPct val="107000"/>
                        </a:lnSpc>
                        <a:spcBef>
                          <a:spcPts val="0"/>
                        </a:spcBef>
                        <a:spcAft>
                          <a:spcPts val="0"/>
                        </a:spcAft>
                      </a:pPr>
                      <a:r>
                        <a:rPr lang="en-US" sz="2400" b="1"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Year</a:t>
                      </a:r>
                      <a:endParaRPr lang="en-US" sz="1600" dirty="0">
                        <a:solidFill>
                          <a:schemeClr val="accent4">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Projected Population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Water Use Supported by Local Water Supply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(100,000 acre-feet yearly)</a:t>
                      </a:r>
                      <a:r>
                        <a:rPr lang="en-US" sz="2400" b="1"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580545662"/>
                  </a:ext>
                </a:extLst>
              </a:tr>
              <a:tr h="288865">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2040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321,000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676910" marR="0">
                        <a:lnSpc>
                          <a:spcPct val="107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285 gpcd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88733771"/>
                  </a:ext>
                </a:extLst>
              </a:tr>
              <a:tr h="288865">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391,000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676910" marR="0">
                        <a:lnSpc>
                          <a:spcPct val="107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929086609"/>
                  </a:ext>
                </a:extLst>
              </a:tr>
              <a:tr h="288865">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2060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469,000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676910" marR="0">
                        <a:lnSpc>
                          <a:spcPct val="107000"/>
                        </a:lnSpc>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3456105"/>
                  </a:ext>
                </a:extLst>
              </a:tr>
            </a:tbl>
          </a:graphicData>
        </a:graphic>
      </p:graphicFrame>
      <p:sp>
        <p:nvSpPr>
          <p:cNvPr id="10" name="TextBox 9">
            <a:extLst>
              <a:ext uri="{FF2B5EF4-FFF2-40B4-BE49-F238E27FC236}">
                <a16:creationId xmlns:a16="http://schemas.microsoft.com/office/drawing/2014/main" id="{80827CBA-4B30-4085-85E5-C548B5E9124C}"/>
              </a:ext>
            </a:extLst>
          </p:cNvPr>
          <p:cNvSpPr txBox="1"/>
          <p:nvPr/>
        </p:nvSpPr>
        <p:spPr>
          <a:xfrm>
            <a:off x="1303604" y="5275016"/>
            <a:ext cx="9612923" cy="954107"/>
          </a:xfrm>
          <a:prstGeom prst="rect">
            <a:avLst/>
          </a:prstGeom>
          <a:noFill/>
        </p:spPr>
        <p:txBody>
          <a:bodyPr wrap="square" rtlCol="0">
            <a:spAutoFit/>
          </a:bodyPr>
          <a:lstStyle/>
          <a:p>
            <a:pPr algn="ctr"/>
            <a:endParaRPr lang="en-US" sz="2800" b="1" dirty="0"/>
          </a:p>
          <a:p>
            <a:pPr algn="ctr"/>
            <a:r>
              <a:rPr lang="en-US" sz="2800" b="1" dirty="0"/>
              <a:t>A personal anecdote</a:t>
            </a:r>
          </a:p>
        </p:txBody>
      </p:sp>
    </p:spTree>
    <p:extLst>
      <p:ext uri="{BB962C8B-B14F-4D97-AF65-F5344CB8AC3E}">
        <p14:creationId xmlns:p14="http://schemas.microsoft.com/office/powerpoint/2010/main" val="393744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BF2170-46B2-4DD6-8DF6-F0C64E3E3AB4}"/>
              </a:ext>
            </a:extLst>
          </p:cNvPr>
          <p:cNvSpPr txBox="1"/>
          <p:nvPr/>
        </p:nvSpPr>
        <p:spPr>
          <a:xfrm>
            <a:off x="308642" y="1267559"/>
            <a:ext cx="8721081" cy="3108543"/>
          </a:xfrm>
          <a:prstGeom prst="rect">
            <a:avLst/>
          </a:prstGeom>
          <a:noFill/>
        </p:spPr>
        <p:txBody>
          <a:bodyPr wrap="square">
            <a:spAutoFit/>
          </a:bodyPr>
          <a:lstStyle/>
          <a:p>
            <a:pPr marL="346075" lvl="1" indent="-333375">
              <a:buFont typeface="Arial" panose="020B0604020202020204" pitchFamily="34" charset="0"/>
              <a:buChar char="•"/>
            </a:pPr>
            <a:r>
              <a:rPr lang="en-US" sz="2800" dirty="0">
                <a:cs typeface="Times New Roman" panose="02020603050405020304" pitchFamily="18" charset="0"/>
              </a:rPr>
              <a:t>$1.5-2B construction</a:t>
            </a:r>
          </a:p>
          <a:p>
            <a:pPr marL="12700" lvl="1"/>
            <a:r>
              <a:rPr lang="en-US" sz="2800" dirty="0">
                <a:cs typeface="Times New Roman" panose="02020603050405020304" pitchFamily="18" charset="0"/>
              </a:rPr>
              <a:t> 	+$2B interest and contingencies = $4B+</a:t>
            </a:r>
          </a:p>
          <a:p>
            <a:pPr marL="1652588" indent="-2097088"/>
            <a:r>
              <a:rPr lang="en-US" sz="2800" dirty="0">
                <a:cs typeface="Times New Roman" panose="02020603050405020304" pitchFamily="18" charset="0"/>
              </a:rPr>
              <a:t>		$10,000 impact fee increase</a:t>
            </a:r>
          </a:p>
          <a:p>
            <a:pPr marL="3938588" lvl="5" indent="-2097088"/>
            <a:r>
              <a:rPr lang="en-US" sz="2800" dirty="0">
                <a:cs typeface="Times New Roman" panose="02020603050405020304" pitchFamily="18" charset="0"/>
              </a:rPr>
              <a:t>$1200+/yr rate/tax increase</a:t>
            </a:r>
            <a:r>
              <a:rPr lang="en-US" sz="2800" baseline="30000" dirty="0">
                <a:cs typeface="Times New Roman" panose="02020603050405020304" pitchFamily="18" charset="0"/>
              </a:rPr>
              <a:t>1</a:t>
            </a:r>
          </a:p>
          <a:p>
            <a:pPr marL="3938588" lvl="5" indent="-2097088"/>
            <a:endParaRPr lang="en-US" sz="2800" dirty="0">
              <a:cs typeface="Times New Roman" panose="02020603050405020304" pitchFamily="18" charset="0"/>
            </a:endParaRPr>
          </a:p>
          <a:p>
            <a:pPr marL="346075" lvl="1" indent="-333375">
              <a:buFont typeface="Arial" panose="020B0604020202020204" pitchFamily="34" charset="0"/>
              <a:buChar char="•"/>
            </a:pPr>
            <a:r>
              <a:rPr lang="en-US" sz="2800" dirty="0">
                <a:cs typeface="Times New Roman" panose="02020603050405020304" pitchFamily="18" charset="0"/>
              </a:rPr>
              <a:t>Biggest capital project ever in Utah</a:t>
            </a:r>
          </a:p>
          <a:p>
            <a:pPr marL="927100" lvl="3"/>
            <a:r>
              <a:rPr lang="en-US" sz="2800" dirty="0">
                <a:cs typeface="Times New Roman" panose="02020603050405020304" pitchFamily="18" charset="0"/>
              </a:rPr>
              <a:t>Can Washington County REALLY afford it?</a:t>
            </a:r>
          </a:p>
        </p:txBody>
      </p:sp>
      <p:sp>
        <p:nvSpPr>
          <p:cNvPr id="2" name="TextBox 1">
            <a:extLst>
              <a:ext uri="{FF2B5EF4-FFF2-40B4-BE49-F238E27FC236}">
                <a16:creationId xmlns:a16="http://schemas.microsoft.com/office/drawing/2014/main" id="{BC5EF6AC-4A61-2F41-8BFA-DF6BC4B2AC20}"/>
              </a:ext>
            </a:extLst>
          </p:cNvPr>
          <p:cNvSpPr txBox="1"/>
          <p:nvPr/>
        </p:nvSpPr>
        <p:spPr>
          <a:xfrm>
            <a:off x="3407610" y="302291"/>
            <a:ext cx="5360916" cy="646331"/>
          </a:xfrm>
          <a:prstGeom prst="rect">
            <a:avLst/>
          </a:prstGeom>
          <a:noFill/>
        </p:spPr>
        <p:txBody>
          <a:bodyPr wrap="square" rtlCol="0">
            <a:spAutoFit/>
          </a:bodyPr>
          <a:lstStyle/>
          <a:p>
            <a:pPr algn="ctr"/>
            <a:r>
              <a:rPr lang="en-US" sz="3600" b="1" dirty="0">
                <a:cs typeface="Times New Roman" panose="02020603050405020304" pitchFamily="18" charset="0"/>
              </a:rPr>
              <a:t>2. LPP: not affordable</a:t>
            </a:r>
          </a:p>
        </p:txBody>
      </p:sp>
      <p:sp>
        <p:nvSpPr>
          <p:cNvPr id="5" name="TextBox 4">
            <a:extLst>
              <a:ext uri="{FF2B5EF4-FFF2-40B4-BE49-F238E27FC236}">
                <a16:creationId xmlns:a16="http://schemas.microsoft.com/office/drawing/2014/main" id="{97C8679D-043C-AA4B-926B-E10EDCB99195}"/>
              </a:ext>
            </a:extLst>
          </p:cNvPr>
          <p:cNvSpPr txBox="1"/>
          <p:nvPr/>
        </p:nvSpPr>
        <p:spPr>
          <a:xfrm>
            <a:off x="1425389" y="5334831"/>
            <a:ext cx="8579224" cy="1200329"/>
          </a:xfrm>
          <a:prstGeom prst="rect">
            <a:avLst/>
          </a:prstGeom>
          <a:noFill/>
        </p:spPr>
        <p:txBody>
          <a:bodyPr wrap="square" rtlCol="0">
            <a:spAutoFit/>
          </a:bodyPr>
          <a:lstStyle/>
          <a:p>
            <a:pPr algn="ctr"/>
            <a:r>
              <a:rPr lang="en-US" sz="2400" b="1" i="1" dirty="0">
                <a:cs typeface="Times New Roman" panose="02020603050405020304" pitchFamily="18" charset="0"/>
              </a:rPr>
              <a:t>Utah’s choices: LPP</a:t>
            </a:r>
            <a:br>
              <a:rPr lang="en-US" sz="2400" b="1" i="1" dirty="0">
                <a:cs typeface="Times New Roman" panose="02020603050405020304" pitchFamily="18" charset="0"/>
              </a:rPr>
            </a:br>
            <a:r>
              <a:rPr lang="en-US" sz="2400" b="1" i="1" dirty="0">
                <a:cs typeface="Times New Roman" panose="02020603050405020304" pitchFamily="18" charset="0"/>
              </a:rPr>
              <a:t>…OR education…OR health care</a:t>
            </a:r>
            <a:br>
              <a:rPr lang="en-US" sz="2400" b="1" i="1" dirty="0">
                <a:cs typeface="Times New Roman" panose="02020603050405020304" pitchFamily="18" charset="0"/>
              </a:rPr>
            </a:br>
            <a:r>
              <a:rPr lang="en-US" sz="2400" b="1" i="1" dirty="0">
                <a:cs typeface="Times New Roman" panose="02020603050405020304" pitchFamily="18" charset="0"/>
              </a:rPr>
              <a:t>…OR transportation…OR justice system…OR…</a:t>
            </a:r>
            <a:endParaRPr lang="en-US" sz="2400" b="1" i="1" dirty="0"/>
          </a:p>
        </p:txBody>
      </p:sp>
      <p:sp>
        <p:nvSpPr>
          <p:cNvPr id="3" name="Arrow: Curved Down 2">
            <a:extLst>
              <a:ext uri="{FF2B5EF4-FFF2-40B4-BE49-F238E27FC236}">
                <a16:creationId xmlns:a16="http://schemas.microsoft.com/office/drawing/2014/main" id="{CDD36996-6A20-4D78-9E24-6F6AD4424DFB}"/>
              </a:ext>
            </a:extLst>
          </p:cNvPr>
          <p:cNvSpPr/>
          <p:nvPr/>
        </p:nvSpPr>
        <p:spPr>
          <a:xfrm rot="5400000">
            <a:off x="11071909" y="4243243"/>
            <a:ext cx="1216152" cy="731520"/>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4BC9BB55-7431-4EE6-8607-FF78689A4E18}"/>
              </a:ext>
            </a:extLst>
          </p:cNvPr>
          <p:cNvSpPr txBox="1"/>
          <p:nvPr/>
        </p:nvSpPr>
        <p:spPr>
          <a:xfrm>
            <a:off x="9029723" y="1984111"/>
            <a:ext cx="2484976" cy="954107"/>
          </a:xfrm>
          <a:prstGeom prst="rect">
            <a:avLst/>
          </a:prstGeom>
          <a:noFill/>
        </p:spPr>
        <p:txBody>
          <a:bodyPr wrap="none" rtlCol="0">
            <a:spAutoFit/>
          </a:bodyPr>
          <a:lstStyle/>
          <a:p>
            <a:pPr algn="ctr"/>
            <a:r>
              <a:rPr lang="en-US" sz="2800" dirty="0"/>
              <a:t>LPP Costs</a:t>
            </a:r>
          </a:p>
          <a:p>
            <a:pPr algn="ctr"/>
            <a:r>
              <a:rPr lang="en-US" sz="2800" dirty="0"/>
              <a:t>(must be paid)</a:t>
            </a:r>
          </a:p>
        </p:txBody>
      </p:sp>
      <p:sp>
        <p:nvSpPr>
          <p:cNvPr id="7" name="TextBox 6">
            <a:extLst>
              <a:ext uri="{FF2B5EF4-FFF2-40B4-BE49-F238E27FC236}">
                <a16:creationId xmlns:a16="http://schemas.microsoft.com/office/drawing/2014/main" id="{DCD3BF60-6FF7-4B3C-87A1-56E49639164D}"/>
              </a:ext>
            </a:extLst>
          </p:cNvPr>
          <p:cNvSpPr txBox="1"/>
          <p:nvPr/>
        </p:nvSpPr>
        <p:spPr>
          <a:xfrm>
            <a:off x="8856663" y="3633210"/>
            <a:ext cx="2738180" cy="954107"/>
          </a:xfrm>
          <a:prstGeom prst="rect">
            <a:avLst/>
          </a:prstGeom>
          <a:noFill/>
        </p:spPr>
        <p:txBody>
          <a:bodyPr wrap="square" rtlCol="0">
            <a:spAutoFit/>
          </a:bodyPr>
          <a:lstStyle/>
          <a:p>
            <a:pPr algn="ctr"/>
            <a:r>
              <a:rPr lang="en-US" sz="2800" dirty="0"/>
              <a:t>Increased Water Price</a:t>
            </a:r>
          </a:p>
        </p:txBody>
      </p:sp>
      <p:sp>
        <p:nvSpPr>
          <p:cNvPr id="8" name="TextBox 7">
            <a:extLst>
              <a:ext uri="{FF2B5EF4-FFF2-40B4-BE49-F238E27FC236}">
                <a16:creationId xmlns:a16="http://schemas.microsoft.com/office/drawing/2014/main" id="{AD802A4F-2F91-4CB8-82BF-9F3D0070880E}"/>
              </a:ext>
            </a:extLst>
          </p:cNvPr>
          <p:cNvSpPr txBox="1"/>
          <p:nvPr/>
        </p:nvSpPr>
        <p:spPr>
          <a:xfrm>
            <a:off x="9162970" y="4636334"/>
            <a:ext cx="2488248" cy="954107"/>
          </a:xfrm>
          <a:prstGeom prst="rect">
            <a:avLst/>
          </a:prstGeom>
          <a:noFill/>
        </p:spPr>
        <p:txBody>
          <a:bodyPr wrap="square" rtlCol="0">
            <a:spAutoFit/>
          </a:bodyPr>
          <a:lstStyle/>
          <a:p>
            <a:pPr algn="ctr"/>
            <a:r>
              <a:rPr lang="en-US" sz="2800" dirty="0"/>
              <a:t>Decreased Water Use</a:t>
            </a:r>
          </a:p>
        </p:txBody>
      </p:sp>
      <p:sp>
        <p:nvSpPr>
          <p:cNvPr id="9" name="Arrow: Right 8">
            <a:extLst>
              <a:ext uri="{FF2B5EF4-FFF2-40B4-BE49-F238E27FC236}">
                <a16:creationId xmlns:a16="http://schemas.microsoft.com/office/drawing/2014/main" id="{F9D15A5C-00D3-4013-9C2F-3992D39AE5BA}"/>
              </a:ext>
            </a:extLst>
          </p:cNvPr>
          <p:cNvSpPr/>
          <p:nvPr/>
        </p:nvSpPr>
        <p:spPr>
          <a:xfrm rot="5400000">
            <a:off x="9783007" y="3100187"/>
            <a:ext cx="978408"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Curved Down 9">
            <a:extLst>
              <a:ext uri="{FF2B5EF4-FFF2-40B4-BE49-F238E27FC236}">
                <a16:creationId xmlns:a16="http://schemas.microsoft.com/office/drawing/2014/main" id="{A1A48EA9-1C5A-410C-A052-91D0DB456C7F}"/>
              </a:ext>
            </a:extLst>
          </p:cNvPr>
          <p:cNvSpPr/>
          <p:nvPr/>
        </p:nvSpPr>
        <p:spPr>
          <a:xfrm rot="16200000">
            <a:off x="8280878" y="4183658"/>
            <a:ext cx="1216152" cy="731520"/>
          </a:xfrm>
          <a:prstGeom prst="curved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3874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4" grpId="0"/>
      <p:bldP spid="7" grpId="0"/>
      <p:bldP spid="8" grpId="0"/>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BF2170-46B2-4DD6-8DF6-F0C64E3E3AB4}"/>
              </a:ext>
            </a:extLst>
          </p:cNvPr>
          <p:cNvSpPr txBox="1"/>
          <p:nvPr/>
        </p:nvSpPr>
        <p:spPr>
          <a:xfrm>
            <a:off x="1219200" y="1271329"/>
            <a:ext cx="9753601" cy="4433073"/>
          </a:xfrm>
          <a:prstGeom prst="rect">
            <a:avLst/>
          </a:prstGeom>
          <a:noFill/>
        </p:spPr>
        <p:txBody>
          <a:bodyPr wrap="square">
            <a:spAutoFit/>
          </a:bodyPr>
          <a:lstStyle/>
          <a:p>
            <a:pPr marL="346075" lvl="1" indent="-333375" fontAlgn="base">
              <a:lnSpc>
                <a:spcPct val="150000"/>
              </a:lnSpc>
              <a:buFont typeface="Arial" panose="020B0604020202020204" pitchFamily="34" charset="0"/>
              <a:buChar char="•"/>
            </a:pPr>
            <a:r>
              <a:rPr lang="en-US" sz="3200" dirty="0">
                <a:cs typeface="Times New Roman" panose="02020603050405020304" pitchFamily="18" charset="0"/>
              </a:rPr>
              <a:t>Permanent scar: </a:t>
            </a:r>
            <a:r>
              <a:rPr lang="en-US" sz="3200" b="0" i="0" dirty="0">
                <a:effectLst/>
                <a:cs typeface="Times New Roman" panose="02020603050405020304" pitchFamily="18" charset="0"/>
              </a:rPr>
              <a:t>140 mile - 200’ wide swath</a:t>
            </a:r>
          </a:p>
          <a:p>
            <a:pPr lvl="4" indent="-444500" fontAlgn="base">
              <a:lnSpc>
                <a:spcPct val="150000"/>
              </a:lnSpc>
            </a:pPr>
            <a:r>
              <a:rPr lang="en-US" sz="3200" b="0" i="0" dirty="0">
                <a:effectLst/>
                <a:cs typeface="Times New Roman" panose="02020603050405020304" pitchFamily="18" charset="0"/>
              </a:rPr>
              <a:t> </a:t>
            </a:r>
            <a:r>
              <a:rPr lang="en-US" sz="3200" dirty="0">
                <a:cs typeface="Times New Roman" panose="02020603050405020304" pitchFamily="18" charset="0"/>
              </a:rPr>
              <a:t>D</a:t>
            </a:r>
            <a:r>
              <a:rPr lang="en-US" sz="3200" b="0" i="0" dirty="0">
                <a:effectLst/>
                <a:cs typeface="Times New Roman" panose="02020603050405020304" pitchFamily="18" charset="0"/>
              </a:rPr>
              <a:t>amage to habitat, streams, cultural artifacts</a:t>
            </a:r>
          </a:p>
          <a:p>
            <a:pPr lvl="4" indent="-444500" fontAlgn="base">
              <a:lnSpc>
                <a:spcPct val="150000"/>
              </a:lnSpc>
            </a:pPr>
            <a:endParaRPr lang="en-US" sz="3200" b="0" i="0" dirty="0">
              <a:effectLst/>
              <a:cs typeface="Times New Roman" panose="02020603050405020304" pitchFamily="18" charset="0"/>
            </a:endParaRPr>
          </a:p>
          <a:p>
            <a:pPr marL="346075" lvl="1" indent="-333375" fontAlgn="base">
              <a:lnSpc>
                <a:spcPct val="150000"/>
              </a:lnSpc>
              <a:buFont typeface="Arial" panose="020B0604020202020204" pitchFamily="34" charset="0"/>
              <a:buChar char="•"/>
            </a:pPr>
            <a:r>
              <a:rPr lang="en-US" sz="3200" dirty="0">
                <a:cs typeface="Times New Roman" panose="02020603050405020304" pitchFamily="18" charset="0"/>
              </a:rPr>
              <a:t>Tribes opposed – damage, no benefits</a:t>
            </a:r>
          </a:p>
          <a:p>
            <a:pPr marL="12700" lvl="1" fontAlgn="base">
              <a:lnSpc>
                <a:spcPct val="150000"/>
              </a:lnSpc>
            </a:pPr>
            <a:endParaRPr lang="en-US" sz="3200" b="0" i="0" dirty="0">
              <a:effectLst/>
              <a:cs typeface="Times New Roman" panose="02020603050405020304" pitchFamily="18" charset="0"/>
            </a:endParaRPr>
          </a:p>
          <a:p>
            <a:pPr marL="346075" lvl="1" indent="-333375" fontAlgn="base">
              <a:lnSpc>
                <a:spcPct val="150000"/>
              </a:lnSpc>
              <a:buFont typeface="Arial" panose="020B0604020202020204" pitchFamily="34" charset="0"/>
              <a:buChar char="•"/>
            </a:pPr>
            <a:r>
              <a:rPr lang="en-US" sz="3200" b="0" i="0" dirty="0">
                <a:effectLst/>
                <a:cs typeface="Times New Roman" panose="02020603050405020304" pitchFamily="18" charset="0"/>
              </a:rPr>
              <a:t>Climate impacts for pumping 2,500 feet elevation</a:t>
            </a:r>
            <a:endParaRPr lang="en-US" sz="3200" dirty="0">
              <a:cs typeface="Times New Roman" panose="02020603050405020304" pitchFamily="18" charset="0"/>
            </a:endParaRPr>
          </a:p>
        </p:txBody>
      </p:sp>
      <p:sp>
        <p:nvSpPr>
          <p:cNvPr id="2" name="TextBox 1">
            <a:extLst>
              <a:ext uri="{FF2B5EF4-FFF2-40B4-BE49-F238E27FC236}">
                <a16:creationId xmlns:a16="http://schemas.microsoft.com/office/drawing/2014/main" id="{BC5EF6AC-4A61-2F41-8BFA-DF6BC4B2AC20}"/>
              </a:ext>
            </a:extLst>
          </p:cNvPr>
          <p:cNvSpPr txBox="1"/>
          <p:nvPr/>
        </p:nvSpPr>
        <p:spPr>
          <a:xfrm>
            <a:off x="3388656" y="336178"/>
            <a:ext cx="5295900" cy="646331"/>
          </a:xfrm>
          <a:prstGeom prst="rect">
            <a:avLst/>
          </a:prstGeom>
          <a:noFill/>
        </p:spPr>
        <p:txBody>
          <a:bodyPr wrap="square" rtlCol="0">
            <a:spAutoFit/>
          </a:bodyPr>
          <a:lstStyle/>
          <a:p>
            <a:pPr algn="ctr"/>
            <a:r>
              <a:rPr lang="en-US" sz="3600" b="1" dirty="0">
                <a:cs typeface="Times New Roman" panose="02020603050405020304" pitchFamily="18" charset="0"/>
              </a:rPr>
              <a:t>3. LPP: too damaging</a:t>
            </a:r>
          </a:p>
        </p:txBody>
      </p:sp>
    </p:spTree>
    <p:extLst>
      <p:ext uri="{BB962C8B-B14F-4D97-AF65-F5344CB8AC3E}">
        <p14:creationId xmlns:p14="http://schemas.microsoft.com/office/powerpoint/2010/main" val="161491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videndVTI">
  <a:themeElements>
    <a:clrScheme name="AnalogousFromDarkSeedLeftStep">
      <a:dk1>
        <a:srgbClr val="000000"/>
      </a:dk1>
      <a:lt1>
        <a:srgbClr val="FFFFFF"/>
      </a:lt1>
      <a:dk2>
        <a:srgbClr val="1B2830"/>
      </a:dk2>
      <a:lt2>
        <a:srgbClr val="F1F3F0"/>
      </a:lt2>
      <a:accent1>
        <a:srgbClr val="C429E7"/>
      </a:accent1>
      <a:accent2>
        <a:srgbClr val="6920D6"/>
      </a:accent2>
      <a:accent3>
        <a:srgbClr val="292CE7"/>
      </a:accent3>
      <a:accent4>
        <a:srgbClr val="1769D5"/>
      </a:accent4>
      <a:accent5>
        <a:srgbClr val="26BBD6"/>
      </a:accent5>
      <a:accent6>
        <a:srgbClr val="15C395"/>
      </a:accent6>
      <a:hlink>
        <a:srgbClr val="3E93BB"/>
      </a:hlink>
      <a:folHlink>
        <a:srgbClr val="7F7F7F"/>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10820</TotalTime>
  <Words>3441</Words>
  <Application>Microsoft Office PowerPoint</Application>
  <PresentationFormat>Widescreen</PresentationFormat>
  <Paragraphs>358</Paragraphs>
  <Slides>24</Slides>
  <Notes>24</Notes>
  <HiddenSlides>0</HiddenSlides>
  <MMClips>3</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34" baseType="lpstr">
      <vt:lpstr>Arial</vt:lpstr>
      <vt:lpstr>Calibri</vt:lpstr>
      <vt:lpstr>Courier New</vt:lpstr>
      <vt:lpstr>Gill Sans MT</vt:lpstr>
      <vt:lpstr>Times New Roman</vt:lpstr>
      <vt:lpstr>Wingdings</vt:lpstr>
      <vt:lpstr>Wingdings 2</vt:lpstr>
      <vt:lpstr>DividendVTI</vt:lpstr>
      <vt:lpstr>Ripple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Kayenta Water – LPP/LWM</dc:title>
  <dc:creator>Tom Butine</dc:creator>
  <cp:lastModifiedBy>Tom Butine</cp:lastModifiedBy>
  <cp:revision>292</cp:revision>
  <dcterms:created xsi:type="dcterms:W3CDTF">2021-02-16T22:57:25Z</dcterms:created>
  <dcterms:modified xsi:type="dcterms:W3CDTF">2021-03-30T22:17:13Z</dcterms:modified>
</cp:coreProperties>
</file>