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399E-61C0-43E9-BAE3-CE167905C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04308-BD90-4462-BEDF-AA0630263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35701-A0A2-4DF3-8153-8DCB1844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71A86-6FF9-4C3D-9B43-2F614F73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6DE21-1030-4BF5-AA71-B5C2CC78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42BD-0359-44A8-85F3-C24E7CCB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A6D50-1EFF-465A-A1E5-C60120B5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FAD4F-94B4-4C88-82D4-F6B58704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20F9-D2E4-4304-B74E-3DD83ED7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6F88-E7AB-41AA-B1C8-228C62891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7A6FB7-009D-45DB-A3F2-4D9C41E5A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379A2-24D5-4ABD-9C4F-132639ABB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E815-A1E9-4E2F-91DE-C53FF952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100D-8A1D-4794-AF40-016B1E2A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F761D-A19D-4C19-B0E6-AF711278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1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0677-DB7A-45D8-92CA-596F0ACA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FB5F-A37A-4D0A-BDE8-E42F66485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735FE-9E49-4402-814A-93AF5788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B1F14-EC1F-4B6D-8D71-0429E20D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04B63-148C-4DB6-BA16-6A2957BA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EC7C-C772-49CD-9FCD-67BFC4D90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F7B1D-FCAB-48BC-83DB-9B489F748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3E5D2-7225-44C3-AF90-B176828A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20C4E-E1F5-4A19-B266-4CC15672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FB456-9201-46E3-94C9-830F2155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3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CA14-62B1-48EF-8FD6-A927DA78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7EAB7-F6F1-4760-8C89-89B0523E9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409FA-8761-48D6-BCA0-09F6797E0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000AF-77CB-492B-B975-5E8380DC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EC63F-E77F-4F07-9CBD-F6EE5BF6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1F233-EB56-4729-BBA1-C09D6340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9A9F6-0351-4FC5-B2B9-103ACE69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4F429-3701-40A9-9B03-32AA84D52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09F02-DDCA-4FFC-8D18-CA86E781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79F0C-F3E9-4B9C-85A7-9947528C5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6E9DB4-6765-4A44-A069-5D38250EE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3E71D-336D-4D1B-BE94-B68A9882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700D5-1771-4C73-8238-4E1CB9D0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B10FD-2367-46CE-96CC-3335873E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3DB1-1621-4D91-9844-AA2AE221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D28293-3C3D-4639-8D91-1661B1DD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450E0-152D-4350-B5D1-73A7CD5B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177F1-4547-4D35-88B3-E616FBAA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8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37641-748F-4D55-BDAC-9E412725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481A9-FAA5-49CA-851F-D2334FBC4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0F2C3-0AB8-4ACB-9977-46304AD0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B20E-C76A-46FB-B1C0-4420F913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831B-B5E0-422E-A417-391B2CEF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49CB7-436A-497C-919C-BC7B403B9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0F6DA-90DE-4D50-A86D-F47E9AF1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7E6EA-481D-4F76-B2E4-F9BE8017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BF701-F2E4-4F61-9771-51C87E2C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4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9F96-60DD-434C-8176-4AA3AFA2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380A1-ADB7-4ADE-A7DC-C217F4FD3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99C30-BB2C-4177-A8DA-BE2F0BF43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11C54-0791-4E84-AE66-E82B3DB1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78566-CEFA-4540-B17C-BAD7B324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4F167-8C9B-406C-B916-F18A692C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67A43-874D-4C63-97E5-541B927F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5B432-CE00-42D0-B4E7-09BC3ED33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BB8E1-E1AE-4E08-8188-67069E1E4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2B45-5D95-48D9-BD18-9B04C1BDC8E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BFA0-85E8-4F4C-87EC-04CFE2043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B8025-268F-4703-A103-64B57D3EF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A767-ED6D-4FBF-8320-8838BA7B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E669A7-D639-4666-9DB2-69CD9DD97A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77" t="28677" r="42159" b="11900"/>
          <a:stretch/>
        </p:blipFill>
        <p:spPr>
          <a:xfrm>
            <a:off x="2522886" y="-31644"/>
            <a:ext cx="849085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A20F1B-4470-4EAB-9C0D-3115AD31A2BF}"/>
              </a:ext>
            </a:extLst>
          </p:cNvPr>
          <p:cNvSpPr txBox="1"/>
          <p:nvPr/>
        </p:nvSpPr>
        <p:spPr>
          <a:xfrm>
            <a:off x="4696732" y="6416465"/>
            <a:ext cx="7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Sunriver</a:t>
            </a:r>
            <a:endParaRPr lang="en-US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66553-EF53-4B40-9E4C-B45F6ABD281B}"/>
              </a:ext>
            </a:extLst>
          </p:cNvPr>
          <p:cNvSpPr txBox="1"/>
          <p:nvPr/>
        </p:nvSpPr>
        <p:spPr>
          <a:xfrm>
            <a:off x="4116221" y="2859946"/>
            <a:ext cx="79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Sunbrook</a:t>
            </a:r>
            <a:endParaRPr lang="en-US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88DBC1-79FA-4B98-AD12-C63848643243}"/>
              </a:ext>
            </a:extLst>
          </p:cNvPr>
          <p:cNvSpPr txBox="1"/>
          <p:nvPr/>
        </p:nvSpPr>
        <p:spPr>
          <a:xfrm>
            <a:off x="10344857" y="881434"/>
            <a:ext cx="17485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Existing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Washington Parkway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Segment 1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660C8C-73CE-45AA-BE57-808B01D8E806}"/>
              </a:ext>
            </a:extLst>
          </p:cNvPr>
          <p:cNvCxnSpPr>
            <a:cxnSpLocks/>
          </p:cNvCxnSpPr>
          <p:nvPr/>
        </p:nvCxnSpPr>
        <p:spPr>
          <a:xfrm flipH="1">
            <a:off x="10053699" y="1272297"/>
            <a:ext cx="350767" cy="180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8923FD4-DFA7-4534-B179-F421265CCC7B}"/>
              </a:ext>
            </a:extLst>
          </p:cNvPr>
          <p:cNvSpPr txBox="1"/>
          <p:nvPr/>
        </p:nvSpPr>
        <p:spPr>
          <a:xfrm>
            <a:off x="10123158" y="1491115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Telegraph 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DC3653-4AEA-4F3E-8B5A-EB40DBCD56D4}"/>
              </a:ext>
            </a:extLst>
          </p:cNvPr>
          <p:cNvSpPr txBox="1"/>
          <p:nvPr/>
        </p:nvSpPr>
        <p:spPr>
          <a:xfrm>
            <a:off x="4782297" y="321549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Dixie Dr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D0CD56-DA6A-4789-A915-B0C46B6B7AF0}"/>
              </a:ext>
            </a:extLst>
          </p:cNvPr>
          <p:cNvSpPr txBox="1"/>
          <p:nvPr/>
        </p:nvSpPr>
        <p:spPr>
          <a:xfrm>
            <a:off x="5920848" y="3212395"/>
            <a:ext cx="726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Bluff 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8186BE-5DE6-4C70-9FD7-B63E32ACA41E}"/>
              </a:ext>
            </a:extLst>
          </p:cNvPr>
          <p:cNvSpPr txBox="1"/>
          <p:nvPr/>
        </p:nvSpPr>
        <p:spPr>
          <a:xfrm>
            <a:off x="4178788" y="1944185"/>
            <a:ext cx="68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Sunset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F82CAE-6923-472A-AA28-60A7CEAF3B04}"/>
              </a:ext>
            </a:extLst>
          </p:cNvPr>
          <p:cNvSpPr txBox="1"/>
          <p:nvPr/>
        </p:nvSpPr>
        <p:spPr>
          <a:xfrm>
            <a:off x="8260276" y="881928"/>
            <a:ext cx="696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Green</a:t>
            </a:r>
          </a:p>
          <a:p>
            <a:pPr algn="ctr"/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Spring</a:t>
            </a:r>
            <a:endParaRPr lang="en-US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EC84431-B633-40A3-A0C3-FC7D9D7CC876}"/>
              </a:ext>
            </a:extLst>
          </p:cNvPr>
          <p:cNvSpPr/>
          <p:nvPr/>
        </p:nvSpPr>
        <p:spPr>
          <a:xfrm>
            <a:off x="8478413" y="546643"/>
            <a:ext cx="1511596" cy="604093"/>
          </a:xfrm>
          <a:custGeom>
            <a:avLst/>
            <a:gdLst>
              <a:gd name="connsiteX0" fmla="*/ 1511596 w 1511596"/>
              <a:gd name="connsiteY0" fmla="*/ 604093 h 604093"/>
              <a:gd name="connsiteX1" fmla="*/ 1455108 w 1511596"/>
              <a:gd name="connsiteY1" fmla="*/ 558197 h 604093"/>
              <a:gd name="connsiteX2" fmla="*/ 1246809 w 1511596"/>
              <a:gd name="connsiteY2" fmla="*/ 512300 h 604093"/>
              <a:gd name="connsiteX3" fmla="*/ 946716 w 1511596"/>
              <a:gd name="connsiteY3" fmla="*/ 579380 h 604093"/>
              <a:gd name="connsiteX4" fmla="*/ 632501 w 1511596"/>
              <a:gd name="connsiteY4" fmla="*/ 572319 h 604093"/>
              <a:gd name="connsiteX5" fmla="*/ 484220 w 1511596"/>
              <a:gd name="connsiteY5" fmla="*/ 505239 h 604093"/>
              <a:gd name="connsiteX6" fmla="*/ 424202 w 1511596"/>
              <a:gd name="connsiteY6" fmla="*/ 395794 h 604093"/>
              <a:gd name="connsiteX7" fmla="*/ 420671 w 1511596"/>
              <a:gd name="connsiteY7" fmla="*/ 360489 h 604093"/>
              <a:gd name="connsiteX8" fmla="*/ 381836 w 1511596"/>
              <a:gd name="connsiteY8" fmla="*/ 328714 h 604093"/>
              <a:gd name="connsiteX9" fmla="*/ 364183 w 1511596"/>
              <a:gd name="connsiteY9" fmla="*/ 275756 h 604093"/>
              <a:gd name="connsiteX10" fmla="*/ 364183 w 1511596"/>
              <a:gd name="connsiteY10" fmla="*/ 275756 h 604093"/>
              <a:gd name="connsiteX11" fmla="*/ 360653 w 1511596"/>
              <a:gd name="connsiteY11" fmla="*/ 141597 h 604093"/>
              <a:gd name="connsiteX12" fmla="*/ 343000 w 1511596"/>
              <a:gd name="connsiteY12" fmla="*/ 78048 h 604093"/>
              <a:gd name="connsiteX13" fmla="*/ 300634 w 1511596"/>
              <a:gd name="connsiteY13" fmla="*/ 53335 h 604093"/>
              <a:gd name="connsiteX14" fmla="*/ 275921 w 1511596"/>
              <a:gd name="connsiteY14" fmla="*/ 35682 h 604093"/>
              <a:gd name="connsiteX15" fmla="*/ 191189 w 1511596"/>
              <a:gd name="connsiteY15" fmla="*/ 53335 h 604093"/>
              <a:gd name="connsiteX16" fmla="*/ 141761 w 1511596"/>
              <a:gd name="connsiteY16" fmla="*/ 67457 h 604093"/>
              <a:gd name="connsiteX17" fmla="*/ 99395 w 1511596"/>
              <a:gd name="connsiteY17" fmla="*/ 63926 h 604093"/>
              <a:gd name="connsiteX18" fmla="*/ 74682 w 1511596"/>
              <a:gd name="connsiteY18" fmla="*/ 49804 h 604093"/>
              <a:gd name="connsiteX19" fmla="*/ 60560 w 1511596"/>
              <a:gd name="connsiteY19" fmla="*/ 35682 h 604093"/>
              <a:gd name="connsiteX20" fmla="*/ 25255 w 1511596"/>
              <a:gd name="connsiteY20" fmla="*/ 21560 h 604093"/>
              <a:gd name="connsiteX21" fmla="*/ 541 w 1511596"/>
              <a:gd name="connsiteY21" fmla="*/ 377 h 604093"/>
              <a:gd name="connsiteX22" fmla="*/ 7602 w 1511596"/>
              <a:gd name="connsiteY22" fmla="*/ 7438 h 604093"/>
              <a:gd name="connsiteX23" fmla="*/ 7602 w 1511596"/>
              <a:gd name="connsiteY23" fmla="*/ 7438 h 6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11596" h="604093">
                <a:moveTo>
                  <a:pt x="1511596" y="604093"/>
                </a:moveTo>
                <a:cubicBezTo>
                  <a:pt x="1505417" y="588794"/>
                  <a:pt x="1499239" y="573496"/>
                  <a:pt x="1455108" y="558197"/>
                </a:cubicBezTo>
                <a:cubicBezTo>
                  <a:pt x="1410977" y="542898"/>
                  <a:pt x="1331541" y="508770"/>
                  <a:pt x="1246809" y="512300"/>
                </a:cubicBezTo>
                <a:cubicBezTo>
                  <a:pt x="1162077" y="515830"/>
                  <a:pt x="1049101" y="569377"/>
                  <a:pt x="946716" y="579380"/>
                </a:cubicBezTo>
                <a:cubicBezTo>
                  <a:pt x="844331" y="589383"/>
                  <a:pt x="709584" y="584676"/>
                  <a:pt x="632501" y="572319"/>
                </a:cubicBezTo>
                <a:cubicBezTo>
                  <a:pt x="555418" y="559962"/>
                  <a:pt x="518936" y="534660"/>
                  <a:pt x="484220" y="505239"/>
                </a:cubicBezTo>
                <a:cubicBezTo>
                  <a:pt x="449503" y="475818"/>
                  <a:pt x="434793" y="419919"/>
                  <a:pt x="424202" y="395794"/>
                </a:cubicBezTo>
                <a:cubicBezTo>
                  <a:pt x="413610" y="371669"/>
                  <a:pt x="427732" y="371669"/>
                  <a:pt x="420671" y="360489"/>
                </a:cubicBezTo>
                <a:cubicBezTo>
                  <a:pt x="413610" y="349309"/>
                  <a:pt x="391251" y="342836"/>
                  <a:pt x="381836" y="328714"/>
                </a:cubicBezTo>
                <a:cubicBezTo>
                  <a:pt x="372421" y="314592"/>
                  <a:pt x="364183" y="275756"/>
                  <a:pt x="364183" y="275756"/>
                </a:cubicBezTo>
                <a:lnTo>
                  <a:pt x="364183" y="275756"/>
                </a:lnTo>
                <a:cubicBezTo>
                  <a:pt x="363595" y="253396"/>
                  <a:pt x="364183" y="174548"/>
                  <a:pt x="360653" y="141597"/>
                </a:cubicBezTo>
                <a:cubicBezTo>
                  <a:pt x="357123" y="108646"/>
                  <a:pt x="353003" y="92758"/>
                  <a:pt x="343000" y="78048"/>
                </a:cubicBezTo>
                <a:cubicBezTo>
                  <a:pt x="332997" y="63338"/>
                  <a:pt x="311814" y="60396"/>
                  <a:pt x="300634" y="53335"/>
                </a:cubicBezTo>
                <a:cubicBezTo>
                  <a:pt x="289454" y="46274"/>
                  <a:pt x="294162" y="35682"/>
                  <a:pt x="275921" y="35682"/>
                </a:cubicBezTo>
                <a:cubicBezTo>
                  <a:pt x="257680" y="35682"/>
                  <a:pt x="213549" y="48039"/>
                  <a:pt x="191189" y="53335"/>
                </a:cubicBezTo>
                <a:cubicBezTo>
                  <a:pt x="168829" y="58631"/>
                  <a:pt x="157060" y="65692"/>
                  <a:pt x="141761" y="67457"/>
                </a:cubicBezTo>
                <a:cubicBezTo>
                  <a:pt x="126462" y="69222"/>
                  <a:pt x="110575" y="66868"/>
                  <a:pt x="99395" y="63926"/>
                </a:cubicBezTo>
                <a:cubicBezTo>
                  <a:pt x="88215" y="60984"/>
                  <a:pt x="74682" y="49804"/>
                  <a:pt x="74682" y="49804"/>
                </a:cubicBezTo>
                <a:cubicBezTo>
                  <a:pt x="68209" y="45097"/>
                  <a:pt x="68798" y="40389"/>
                  <a:pt x="60560" y="35682"/>
                </a:cubicBezTo>
                <a:cubicBezTo>
                  <a:pt x="52322" y="30975"/>
                  <a:pt x="35258" y="27444"/>
                  <a:pt x="25255" y="21560"/>
                </a:cubicBezTo>
                <a:cubicBezTo>
                  <a:pt x="15252" y="15676"/>
                  <a:pt x="3483" y="2731"/>
                  <a:pt x="541" y="377"/>
                </a:cubicBezTo>
                <a:cubicBezTo>
                  <a:pt x="-2401" y="-1977"/>
                  <a:pt x="7602" y="7438"/>
                  <a:pt x="7602" y="7438"/>
                </a:cubicBezTo>
                <a:lnTo>
                  <a:pt x="7602" y="7438"/>
                </a:lnTo>
              </a:path>
            </a:pathLst>
          </a:cu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758BBC0-FF02-492A-968B-6A621BCA37B2}"/>
              </a:ext>
            </a:extLst>
          </p:cNvPr>
          <p:cNvSpPr/>
          <p:nvPr/>
        </p:nvSpPr>
        <p:spPr>
          <a:xfrm>
            <a:off x="6486611" y="546643"/>
            <a:ext cx="1991802" cy="1451309"/>
          </a:xfrm>
          <a:custGeom>
            <a:avLst/>
            <a:gdLst>
              <a:gd name="connsiteX0" fmla="*/ 1991802 w 1991802"/>
              <a:gd name="connsiteY0" fmla="*/ 1147 h 1451309"/>
              <a:gd name="connsiteX1" fmla="*/ 1872532 w 1991802"/>
              <a:gd name="connsiteY1" fmla="*/ 1147 h 1451309"/>
              <a:gd name="connsiteX2" fmla="*/ 1796995 w 1991802"/>
              <a:gd name="connsiteY2" fmla="*/ 13074 h 1451309"/>
              <a:gd name="connsiteX3" fmla="*/ 1721457 w 1991802"/>
              <a:gd name="connsiteY3" fmla="*/ 48854 h 1451309"/>
              <a:gd name="connsiteX4" fmla="*/ 1669774 w 1991802"/>
              <a:gd name="connsiteY4" fmla="*/ 112465 h 1451309"/>
              <a:gd name="connsiteX5" fmla="*/ 1657847 w 1991802"/>
              <a:gd name="connsiteY5" fmla="*/ 263540 h 1451309"/>
              <a:gd name="connsiteX6" fmla="*/ 1665798 w 1991802"/>
              <a:gd name="connsiteY6" fmla="*/ 458347 h 1451309"/>
              <a:gd name="connsiteX7" fmla="*/ 1665798 w 1991802"/>
              <a:gd name="connsiteY7" fmla="*/ 565689 h 1451309"/>
              <a:gd name="connsiteX8" fmla="*/ 1645920 w 1991802"/>
              <a:gd name="connsiteY8" fmla="*/ 653154 h 1451309"/>
              <a:gd name="connsiteX9" fmla="*/ 1594236 w 1991802"/>
              <a:gd name="connsiteY9" fmla="*/ 736642 h 1451309"/>
              <a:gd name="connsiteX10" fmla="*/ 1391478 w 1991802"/>
              <a:gd name="connsiteY10" fmla="*/ 983133 h 1451309"/>
              <a:gd name="connsiteX11" fmla="*/ 1248355 w 1991802"/>
              <a:gd name="connsiteY11" fmla="*/ 1146134 h 1451309"/>
              <a:gd name="connsiteX12" fmla="*/ 1196671 w 1991802"/>
              <a:gd name="connsiteY12" fmla="*/ 1189867 h 1451309"/>
              <a:gd name="connsiteX13" fmla="*/ 1037645 w 1991802"/>
              <a:gd name="connsiteY13" fmla="*/ 1281307 h 1451309"/>
              <a:gd name="connsiteX14" fmla="*/ 528762 w 1991802"/>
              <a:gd name="connsiteY14" fmla="*/ 1436357 h 1451309"/>
              <a:gd name="connsiteX15" fmla="*/ 465151 w 1991802"/>
              <a:gd name="connsiteY15" fmla="*/ 1444308 h 1451309"/>
              <a:gd name="connsiteX16" fmla="*/ 337930 w 1991802"/>
              <a:gd name="connsiteY16" fmla="*/ 1428406 h 1451309"/>
              <a:gd name="connsiteX17" fmla="*/ 278296 w 1991802"/>
              <a:gd name="connsiteY17" fmla="*/ 1408527 h 1451309"/>
              <a:gd name="connsiteX18" fmla="*/ 218661 w 1991802"/>
              <a:gd name="connsiteY18" fmla="*/ 1400576 h 1451309"/>
              <a:gd name="connsiteX19" fmla="*/ 95416 w 1991802"/>
              <a:gd name="connsiteY19" fmla="*/ 1360820 h 1451309"/>
              <a:gd name="connsiteX20" fmla="*/ 0 w 1991802"/>
              <a:gd name="connsiteY20" fmla="*/ 1352868 h 14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91802" h="1451309">
                <a:moveTo>
                  <a:pt x="1991802" y="1147"/>
                </a:moveTo>
                <a:cubicBezTo>
                  <a:pt x="1948401" y="153"/>
                  <a:pt x="1905000" y="-841"/>
                  <a:pt x="1872532" y="1147"/>
                </a:cubicBezTo>
                <a:cubicBezTo>
                  <a:pt x="1840064" y="3135"/>
                  <a:pt x="1822174" y="5123"/>
                  <a:pt x="1796995" y="13074"/>
                </a:cubicBezTo>
                <a:cubicBezTo>
                  <a:pt x="1771816" y="21025"/>
                  <a:pt x="1742660" y="32289"/>
                  <a:pt x="1721457" y="48854"/>
                </a:cubicBezTo>
                <a:cubicBezTo>
                  <a:pt x="1700253" y="65419"/>
                  <a:pt x="1680376" y="76684"/>
                  <a:pt x="1669774" y="112465"/>
                </a:cubicBezTo>
                <a:cubicBezTo>
                  <a:pt x="1659172" y="148246"/>
                  <a:pt x="1658510" y="205893"/>
                  <a:pt x="1657847" y="263540"/>
                </a:cubicBezTo>
                <a:cubicBezTo>
                  <a:pt x="1657184" y="321187"/>
                  <a:pt x="1664473" y="407989"/>
                  <a:pt x="1665798" y="458347"/>
                </a:cubicBezTo>
                <a:cubicBezTo>
                  <a:pt x="1667123" y="508705"/>
                  <a:pt x="1669111" y="533221"/>
                  <a:pt x="1665798" y="565689"/>
                </a:cubicBezTo>
                <a:cubicBezTo>
                  <a:pt x="1662485" y="598157"/>
                  <a:pt x="1657847" y="624662"/>
                  <a:pt x="1645920" y="653154"/>
                </a:cubicBezTo>
                <a:cubicBezTo>
                  <a:pt x="1633993" y="681646"/>
                  <a:pt x="1636643" y="681646"/>
                  <a:pt x="1594236" y="736642"/>
                </a:cubicBezTo>
                <a:cubicBezTo>
                  <a:pt x="1551829" y="791639"/>
                  <a:pt x="1449125" y="914884"/>
                  <a:pt x="1391478" y="983133"/>
                </a:cubicBezTo>
                <a:cubicBezTo>
                  <a:pt x="1333831" y="1051382"/>
                  <a:pt x="1280823" y="1111678"/>
                  <a:pt x="1248355" y="1146134"/>
                </a:cubicBezTo>
                <a:cubicBezTo>
                  <a:pt x="1215887" y="1180590"/>
                  <a:pt x="1231789" y="1167338"/>
                  <a:pt x="1196671" y="1189867"/>
                </a:cubicBezTo>
                <a:cubicBezTo>
                  <a:pt x="1161553" y="1212396"/>
                  <a:pt x="1148963" y="1240225"/>
                  <a:pt x="1037645" y="1281307"/>
                </a:cubicBezTo>
                <a:cubicBezTo>
                  <a:pt x="926327" y="1322389"/>
                  <a:pt x="624178" y="1409190"/>
                  <a:pt x="528762" y="1436357"/>
                </a:cubicBezTo>
                <a:cubicBezTo>
                  <a:pt x="433346" y="1463524"/>
                  <a:pt x="496956" y="1445633"/>
                  <a:pt x="465151" y="1444308"/>
                </a:cubicBezTo>
                <a:cubicBezTo>
                  <a:pt x="433346" y="1442983"/>
                  <a:pt x="369073" y="1434370"/>
                  <a:pt x="337930" y="1428406"/>
                </a:cubicBezTo>
                <a:cubicBezTo>
                  <a:pt x="306787" y="1422442"/>
                  <a:pt x="298174" y="1413165"/>
                  <a:pt x="278296" y="1408527"/>
                </a:cubicBezTo>
                <a:cubicBezTo>
                  <a:pt x="258418" y="1403889"/>
                  <a:pt x="249141" y="1408527"/>
                  <a:pt x="218661" y="1400576"/>
                </a:cubicBezTo>
                <a:cubicBezTo>
                  <a:pt x="188181" y="1392625"/>
                  <a:pt x="131859" y="1368771"/>
                  <a:pt x="95416" y="1360820"/>
                </a:cubicBezTo>
                <a:cubicBezTo>
                  <a:pt x="58973" y="1352869"/>
                  <a:pt x="29486" y="1352868"/>
                  <a:pt x="0" y="1352868"/>
                </a:cubicBezTo>
              </a:path>
            </a:pathLst>
          </a:custGeom>
          <a:noFill/>
          <a:ln w="28575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99D670-8886-4B4B-8D65-182EEC6A34CB}"/>
              </a:ext>
            </a:extLst>
          </p:cNvPr>
          <p:cNvSpPr txBox="1"/>
          <p:nvPr/>
        </p:nvSpPr>
        <p:spPr>
          <a:xfrm>
            <a:off x="9192653" y="31644"/>
            <a:ext cx="17485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Proposed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Washington Parkway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Segment 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F719D4-594D-4694-8C65-342B20926897}"/>
              </a:ext>
            </a:extLst>
          </p:cNvPr>
          <p:cNvCxnSpPr>
            <a:cxnSpLocks/>
          </p:cNvCxnSpPr>
          <p:nvPr/>
        </p:nvCxnSpPr>
        <p:spPr>
          <a:xfrm flipH="1">
            <a:off x="8994826" y="546643"/>
            <a:ext cx="612859" cy="434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B61DE5E-519E-4ACD-9515-011FCC44214C}"/>
              </a:ext>
            </a:extLst>
          </p:cNvPr>
          <p:cNvSpPr txBox="1"/>
          <p:nvPr/>
        </p:nvSpPr>
        <p:spPr>
          <a:xfrm>
            <a:off x="5888078" y="-23052"/>
            <a:ext cx="3278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Proposed Washington Parkway</a:t>
            </a:r>
          </a:p>
          <a:p>
            <a:pPr algn="ctr"/>
            <a:r>
              <a:rPr lang="en-US" sz="1400" b="1" dirty="0">
                <a:solidFill>
                  <a:schemeClr val="accent1"/>
                </a:solidFill>
              </a:rPr>
              <a:t>Segment 3 </a:t>
            </a:r>
            <a:r>
              <a:rPr lang="en-US" sz="1200" b="1" dirty="0">
                <a:solidFill>
                  <a:schemeClr val="accent1"/>
                </a:solidFill>
              </a:rPr>
              <a:t>(in Northern Corridor Right of Way</a:t>
            </a:r>
            <a:r>
              <a:rPr lang="en-US" sz="1400" b="1" dirty="0">
                <a:solidFill>
                  <a:schemeClr val="accent1"/>
                </a:solidFill>
              </a:rPr>
              <a:t>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9A74243-DE1D-47E9-82EB-F171ECC66F9A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7527213" y="500168"/>
            <a:ext cx="468105" cy="882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F704C43-FD1D-40CC-9BB7-EE201F440841}"/>
              </a:ext>
            </a:extLst>
          </p:cNvPr>
          <p:cNvSpPr txBox="1"/>
          <p:nvPr/>
        </p:nvSpPr>
        <p:spPr>
          <a:xfrm>
            <a:off x="9234211" y="793730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Brio</a:t>
            </a:r>
            <a:endParaRPr lang="en-US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2103A08-681F-4CB8-AECA-5A9BF7EDB016}"/>
              </a:ext>
            </a:extLst>
          </p:cNvPr>
          <p:cNvGrpSpPr/>
          <p:nvPr/>
        </p:nvGrpSpPr>
        <p:grpSpPr>
          <a:xfrm>
            <a:off x="2805801" y="2785477"/>
            <a:ext cx="2441915" cy="3710279"/>
            <a:chOff x="4558352" y="653902"/>
            <a:chExt cx="3468048" cy="582543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F1BFAEC-B9BC-4082-8F6B-C2347808F08E}"/>
                </a:ext>
              </a:extLst>
            </p:cNvPr>
            <p:cNvGrpSpPr/>
            <p:nvPr/>
          </p:nvGrpSpPr>
          <p:grpSpPr>
            <a:xfrm>
              <a:off x="4558352" y="653902"/>
              <a:ext cx="2150792" cy="3283477"/>
              <a:chOff x="4558352" y="653902"/>
              <a:chExt cx="2150792" cy="3283477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82D315F-B6F2-4634-B993-442027FE061E}"/>
                  </a:ext>
                </a:extLst>
              </p:cNvPr>
              <p:cNvCxnSpPr/>
              <p:nvPr/>
            </p:nvCxnSpPr>
            <p:spPr>
              <a:xfrm flipH="1" flipV="1">
                <a:off x="4558352" y="2722728"/>
                <a:ext cx="627797" cy="121465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0C13BF9-D444-4EB4-A306-8AA54BE2BF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65176" y="1568302"/>
                <a:ext cx="44038" cy="1154427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1641403-4F4D-46EA-8913-4FF78088FD0E}"/>
                  </a:ext>
                </a:extLst>
              </p:cNvPr>
              <p:cNvCxnSpPr/>
              <p:nvPr/>
            </p:nvCxnSpPr>
            <p:spPr>
              <a:xfrm flipV="1">
                <a:off x="4609214" y="669851"/>
                <a:ext cx="425302" cy="898451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BA29184-47B8-4CFF-9CFB-3ECA4FD70A75}"/>
                  </a:ext>
                </a:extLst>
              </p:cNvPr>
              <p:cNvSpPr/>
              <p:nvPr/>
            </p:nvSpPr>
            <p:spPr>
              <a:xfrm>
                <a:off x="5045149" y="653902"/>
                <a:ext cx="685815" cy="637954"/>
              </a:xfrm>
              <a:custGeom>
                <a:avLst/>
                <a:gdLst>
                  <a:gd name="connsiteX0" fmla="*/ 0 w 685815"/>
                  <a:gd name="connsiteY0" fmla="*/ 0 h 637954"/>
                  <a:gd name="connsiteX1" fmla="*/ 47846 w 685815"/>
                  <a:gd name="connsiteY1" fmla="*/ 31898 h 637954"/>
                  <a:gd name="connsiteX2" fmla="*/ 90377 w 685815"/>
                  <a:gd name="connsiteY2" fmla="*/ 79745 h 637954"/>
                  <a:gd name="connsiteX3" fmla="*/ 127591 w 685815"/>
                  <a:gd name="connsiteY3" fmla="*/ 127591 h 637954"/>
                  <a:gd name="connsiteX4" fmla="*/ 164804 w 685815"/>
                  <a:gd name="connsiteY4" fmla="*/ 159489 h 637954"/>
                  <a:gd name="connsiteX5" fmla="*/ 175437 w 685815"/>
                  <a:gd name="connsiteY5" fmla="*/ 196703 h 637954"/>
                  <a:gd name="connsiteX6" fmla="*/ 191386 w 685815"/>
                  <a:gd name="connsiteY6" fmla="*/ 223284 h 637954"/>
                  <a:gd name="connsiteX7" fmla="*/ 228600 w 685815"/>
                  <a:gd name="connsiteY7" fmla="*/ 244549 h 637954"/>
                  <a:gd name="connsiteX8" fmla="*/ 265814 w 685815"/>
                  <a:gd name="connsiteY8" fmla="*/ 318977 h 637954"/>
                  <a:gd name="connsiteX9" fmla="*/ 292395 w 685815"/>
                  <a:gd name="connsiteY9" fmla="*/ 377456 h 637954"/>
                  <a:gd name="connsiteX10" fmla="*/ 345558 w 685815"/>
                  <a:gd name="connsiteY10" fmla="*/ 430619 h 637954"/>
                  <a:gd name="connsiteX11" fmla="*/ 356191 w 685815"/>
                  <a:gd name="connsiteY11" fmla="*/ 499731 h 637954"/>
                  <a:gd name="connsiteX12" fmla="*/ 388088 w 685815"/>
                  <a:gd name="connsiteY12" fmla="*/ 558210 h 637954"/>
                  <a:gd name="connsiteX13" fmla="*/ 435935 w 685815"/>
                  <a:gd name="connsiteY13" fmla="*/ 584791 h 637954"/>
                  <a:gd name="connsiteX14" fmla="*/ 505046 w 685815"/>
                  <a:gd name="connsiteY14" fmla="*/ 606056 h 637954"/>
                  <a:gd name="connsiteX15" fmla="*/ 552893 w 685815"/>
                  <a:gd name="connsiteY15" fmla="*/ 606056 h 637954"/>
                  <a:gd name="connsiteX16" fmla="*/ 616688 w 685815"/>
                  <a:gd name="connsiteY16" fmla="*/ 622005 h 637954"/>
                  <a:gd name="connsiteX17" fmla="*/ 675167 w 685815"/>
                  <a:gd name="connsiteY17" fmla="*/ 632638 h 637954"/>
                  <a:gd name="connsiteX18" fmla="*/ 685800 w 685815"/>
                  <a:gd name="connsiteY18" fmla="*/ 637954 h 637954"/>
                  <a:gd name="connsiteX19" fmla="*/ 685800 w 685815"/>
                  <a:gd name="connsiteY19" fmla="*/ 637954 h 63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85815" h="637954">
                    <a:moveTo>
                      <a:pt x="0" y="0"/>
                    </a:moveTo>
                    <a:cubicBezTo>
                      <a:pt x="16391" y="9303"/>
                      <a:pt x="32783" y="18607"/>
                      <a:pt x="47846" y="31898"/>
                    </a:cubicBezTo>
                    <a:cubicBezTo>
                      <a:pt x="62909" y="45189"/>
                      <a:pt x="77086" y="63796"/>
                      <a:pt x="90377" y="79745"/>
                    </a:cubicBezTo>
                    <a:cubicBezTo>
                      <a:pt x="103668" y="95694"/>
                      <a:pt x="115187" y="114300"/>
                      <a:pt x="127591" y="127591"/>
                    </a:cubicBezTo>
                    <a:cubicBezTo>
                      <a:pt x="139996" y="140882"/>
                      <a:pt x="156830" y="147970"/>
                      <a:pt x="164804" y="159489"/>
                    </a:cubicBezTo>
                    <a:cubicBezTo>
                      <a:pt x="172778" y="171008"/>
                      <a:pt x="171007" y="186070"/>
                      <a:pt x="175437" y="196703"/>
                    </a:cubicBezTo>
                    <a:cubicBezTo>
                      <a:pt x="179867" y="207336"/>
                      <a:pt x="182526" y="215310"/>
                      <a:pt x="191386" y="223284"/>
                    </a:cubicBezTo>
                    <a:cubicBezTo>
                      <a:pt x="200246" y="231258"/>
                      <a:pt x="216195" y="228600"/>
                      <a:pt x="228600" y="244549"/>
                    </a:cubicBezTo>
                    <a:cubicBezTo>
                      <a:pt x="241005" y="260498"/>
                      <a:pt x="255182" y="296826"/>
                      <a:pt x="265814" y="318977"/>
                    </a:cubicBezTo>
                    <a:cubicBezTo>
                      <a:pt x="276446" y="341128"/>
                      <a:pt x="279104" y="358849"/>
                      <a:pt x="292395" y="377456"/>
                    </a:cubicBezTo>
                    <a:cubicBezTo>
                      <a:pt x="305686" y="396063"/>
                      <a:pt x="334925" y="410240"/>
                      <a:pt x="345558" y="430619"/>
                    </a:cubicBezTo>
                    <a:cubicBezTo>
                      <a:pt x="356191" y="450998"/>
                      <a:pt x="349103" y="478466"/>
                      <a:pt x="356191" y="499731"/>
                    </a:cubicBezTo>
                    <a:cubicBezTo>
                      <a:pt x="363279" y="520996"/>
                      <a:pt x="374797" y="544033"/>
                      <a:pt x="388088" y="558210"/>
                    </a:cubicBezTo>
                    <a:cubicBezTo>
                      <a:pt x="401379" y="572387"/>
                      <a:pt x="416442" y="576817"/>
                      <a:pt x="435935" y="584791"/>
                    </a:cubicBezTo>
                    <a:cubicBezTo>
                      <a:pt x="455428" y="592765"/>
                      <a:pt x="485553" y="602512"/>
                      <a:pt x="505046" y="606056"/>
                    </a:cubicBezTo>
                    <a:cubicBezTo>
                      <a:pt x="524539" y="609600"/>
                      <a:pt x="534286" y="603398"/>
                      <a:pt x="552893" y="606056"/>
                    </a:cubicBezTo>
                    <a:cubicBezTo>
                      <a:pt x="571500" y="608714"/>
                      <a:pt x="596309" y="617575"/>
                      <a:pt x="616688" y="622005"/>
                    </a:cubicBezTo>
                    <a:cubicBezTo>
                      <a:pt x="637067" y="626435"/>
                      <a:pt x="675167" y="632638"/>
                      <a:pt x="675167" y="632638"/>
                    </a:cubicBezTo>
                    <a:cubicBezTo>
                      <a:pt x="686686" y="635296"/>
                      <a:pt x="685800" y="637954"/>
                      <a:pt x="685800" y="637954"/>
                    </a:cubicBezTo>
                    <a:lnTo>
                      <a:pt x="685800" y="637954"/>
                    </a:lnTo>
                  </a:path>
                </a:pathLst>
              </a:custGeom>
              <a:noFill/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227F25B8-ABF2-4760-A94A-8079A5B054B2}"/>
                  </a:ext>
                </a:extLst>
              </p:cNvPr>
              <p:cNvCxnSpPr/>
              <p:nvPr/>
            </p:nvCxnSpPr>
            <p:spPr>
              <a:xfrm flipV="1">
                <a:off x="5741581" y="946298"/>
                <a:ext cx="450122" cy="334925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D4B9923-ED02-4D29-90E5-ED55338262D3}"/>
                  </a:ext>
                </a:extLst>
              </p:cNvPr>
              <p:cNvCxnSpPr/>
              <p:nvPr/>
            </p:nvCxnSpPr>
            <p:spPr>
              <a:xfrm>
                <a:off x="6191703" y="930349"/>
                <a:ext cx="0" cy="797442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73F16BC-B2CD-40D0-A31B-94607E5A0348}"/>
                  </a:ext>
                </a:extLst>
              </p:cNvPr>
              <p:cNvCxnSpPr/>
              <p:nvPr/>
            </p:nvCxnSpPr>
            <p:spPr>
              <a:xfrm>
                <a:off x="6191703" y="1727791"/>
                <a:ext cx="506809" cy="0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6D562533-87A4-45CC-BC92-C6CF182C3BBC}"/>
                  </a:ext>
                </a:extLst>
              </p:cNvPr>
              <p:cNvCxnSpPr/>
              <p:nvPr/>
            </p:nvCxnSpPr>
            <p:spPr>
              <a:xfrm>
                <a:off x="6709144" y="1727791"/>
                <a:ext cx="0" cy="536944"/>
              </a:xfrm>
              <a:prstGeom prst="line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CC77B41-E83C-4CDD-A8D0-1758C07E4218}"/>
                </a:ext>
              </a:extLst>
            </p:cNvPr>
            <p:cNvCxnSpPr/>
            <p:nvPr/>
          </p:nvCxnSpPr>
          <p:spPr>
            <a:xfrm>
              <a:off x="6709144" y="2264735"/>
              <a:ext cx="23140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E09B68A-A818-4446-A5CF-057CDBDF940D}"/>
                </a:ext>
              </a:extLst>
            </p:cNvPr>
            <p:cNvCxnSpPr/>
            <p:nvPr/>
          </p:nvCxnSpPr>
          <p:spPr>
            <a:xfrm>
              <a:off x="6934200" y="2264735"/>
              <a:ext cx="0" cy="249865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5C27B3A-7AA4-4103-BE90-886E123E72D0}"/>
                </a:ext>
              </a:extLst>
            </p:cNvPr>
            <p:cNvCxnSpPr/>
            <p:nvPr/>
          </p:nvCxnSpPr>
          <p:spPr>
            <a:xfrm>
              <a:off x="6940550" y="2520950"/>
              <a:ext cx="501650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4E4FB9F-3012-4EF9-8132-D11720FC464E}"/>
                </a:ext>
              </a:extLst>
            </p:cNvPr>
            <p:cNvCxnSpPr/>
            <p:nvPr/>
          </p:nvCxnSpPr>
          <p:spPr>
            <a:xfrm>
              <a:off x="7435850" y="2514600"/>
              <a:ext cx="0" cy="9144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9C0500-F55E-4C5B-9722-4452302CEA8D}"/>
                </a:ext>
              </a:extLst>
            </p:cNvPr>
            <p:cNvCxnSpPr/>
            <p:nvPr/>
          </p:nvCxnSpPr>
          <p:spPr>
            <a:xfrm>
              <a:off x="7442200" y="3429000"/>
              <a:ext cx="584200" cy="38735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88F4A22-EA66-46AF-964C-303928A89D4F}"/>
                </a:ext>
              </a:extLst>
            </p:cNvPr>
            <p:cNvCxnSpPr/>
            <p:nvPr/>
          </p:nvCxnSpPr>
          <p:spPr>
            <a:xfrm>
              <a:off x="8012785" y="3829050"/>
              <a:ext cx="0" cy="50800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F455AC0-B497-45F4-9B7F-7882FE4361D5}"/>
                </a:ext>
              </a:extLst>
            </p:cNvPr>
            <p:cNvCxnSpPr/>
            <p:nvPr/>
          </p:nvCxnSpPr>
          <p:spPr>
            <a:xfrm flipH="1">
              <a:off x="7943499" y="4325168"/>
              <a:ext cx="82901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6798D9F-8F36-4A2B-BDDD-C0BB8E08DB4D}"/>
                </a:ext>
              </a:extLst>
            </p:cNvPr>
            <p:cNvCxnSpPr/>
            <p:nvPr/>
          </p:nvCxnSpPr>
          <p:spPr>
            <a:xfrm>
              <a:off x="7937890" y="4337050"/>
              <a:ext cx="0" cy="52666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4D7B969-2CDF-4FC1-AEA1-07ADE0FB9590}"/>
                </a:ext>
              </a:extLst>
            </p:cNvPr>
            <p:cNvCxnSpPr/>
            <p:nvPr/>
          </p:nvCxnSpPr>
          <p:spPr>
            <a:xfrm flipH="1">
              <a:off x="7657399" y="4869320"/>
              <a:ext cx="286100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7D306D4-5113-4414-AC26-84B52611A87B}"/>
                </a:ext>
              </a:extLst>
            </p:cNvPr>
            <p:cNvCxnSpPr/>
            <p:nvPr/>
          </p:nvCxnSpPr>
          <p:spPr>
            <a:xfrm>
              <a:off x="7668618" y="4863710"/>
              <a:ext cx="0" cy="49927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1FED40F-2A02-4D22-9006-EC2FEDAF51AC}"/>
                </a:ext>
              </a:extLst>
            </p:cNvPr>
            <p:cNvCxnSpPr/>
            <p:nvPr/>
          </p:nvCxnSpPr>
          <p:spPr>
            <a:xfrm flipH="1">
              <a:off x="6625193" y="5368594"/>
              <a:ext cx="1032206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3AE2F66-FBC8-49F5-A932-08B2E4362D5D}"/>
                </a:ext>
              </a:extLst>
            </p:cNvPr>
            <p:cNvCxnSpPr/>
            <p:nvPr/>
          </p:nvCxnSpPr>
          <p:spPr>
            <a:xfrm>
              <a:off x="6625193" y="5362984"/>
              <a:ext cx="0" cy="241222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F3AEC10-219B-485D-ACEB-6B4CE2CD50E4}"/>
                </a:ext>
              </a:extLst>
            </p:cNvPr>
            <p:cNvCxnSpPr/>
            <p:nvPr/>
          </p:nvCxnSpPr>
          <p:spPr>
            <a:xfrm flipH="1">
              <a:off x="6367141" y="5604206"/>
              <a:ext cx="258052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00F9C7D-1604-4FBA-A02E-0D68A9CFE40B}"/>
                </a:ext>
              </a:extLst>
            </p:cNvPr>
            <p:cNvCxnSpPr/>
            <p:nvPr/>
          </p:nvCxnSpPr>
          <p:spPr>
            <a:xfrm>
              <a:off x="6361531" y="5604206"/>
              <a:ext cx="0" cy="246832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B652B9E-E63A-4DDF-9BD5-B13DD68C122F}"/>
                </a:ext>
              </a:extLst>
            </p:cNvPr>
            <p:cNvCxnSpPr/>
            <p:nvPr/>
          </p:nvCxnSpPr>
          <p:spPr>
            <a:xfrm>
              <a:off x="6367141" y="5845428"/>
              <a:ext cx="824234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46FB322-EB83-4A5C-9021-D5C223804D1A}"/>
                </a:ext>
              </a:extLst>
            </p:cNvPr>
            <p:cNvSpPr/>
            <p:nvPr/>
          </p:nvSpPr>
          <p:spPr>
            <a:xfrm>
              <a:off x="6956172" y="5862258"/>
              <a:ext cx="235612" cy="601117"/>
            </a:xfrm>
            <a:custGeom>
              <a:avLst/>
              <a:gdLst>
                <a:gd name="connsiteX0" fmla="*/ 235612 w 235612"/>
                <a:gd name="connsiteY0" fmla="*/ 0 h 601117"/>
                <a:gd name="connsiteX1" fmla="*/ 201953 w 235612"/>
                <a:gd name="connsiteY1" fmla="*/ 67317 h 601117"/>
                <a:gd name="connsiteX2" fmla="*/ 162684 w 235612"/>
                <a:gd name="connsiteY2" fmla="*/ 134635 h 601117"/>
                <a:gd name="connsiteX3" fmla="*/ 140245 w 235612"/>
                <a:gd name="connsiteY3" fmla="*/ 157075 h 601117"/>
                <a:gd name="connsiteX4" fmla="*/ 151465 w 235612"/>
                <a:gd name="connsiteY4" fmla="*/ 185124 h 601117"/>
                <a:gd name="connsiteX5" fmla="*/ 67318 w 235612"/>
                <a:gd name="connsiteY5" fmla="*/ 263661 h 601117"/>
                <a:gd name="connsiteX6" fmla="*/ 56098 w 235612"/>
                <a:gd name="connsiteY6" fmla="*/ 302930 h 601117"/>
                <a:gd name="connsiteX7" fmla="*/ 39268 w 235612"/>
                <a:gd name="connsiteY7" fmla="*/ 330979 h 601117"/>
                <a:gd name="connsiteX8" fmla="*/ 33659 w 235612"/>
                <a:gd name="connsiteY8" fmla="*/ 387077 h 601117"/>
                <a:gd name="connsiteX9" fmla="*/ 50488 w 235612"/>
                <a:gd name="connsiteY9" fmla="*/ 443175 h 601117"/>
                <a:gd name="connsiteX10" fmla="*/ 50488 w 235612"/>
                <a:gd name="connsiteY10" fmla="*/ 471224 h 601117"/>
                <a:gd name="connsiteX11" fmla="*/ 39268 w 235612"/>
                <a:gd name="connsiteY11" fmla="*/ 527322 h 601117"/>
                <a:gd name="connsiteX12" fmla="*/ 11219 w 235612"/>
                <a:gd name="connsiteY12" fmla="*/ 594640 h 601117"/>
                <a:gd name="connsiteX13" fmla="*/ 0 w 235612"/>
                <a:gd name="connsiteY13" fmla="*/ 594640 h 60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612" h="601117">
                  <a:moveTo>
                    <a:pt x="235612" y="0"/>
                  </a:moveTo>
                  <a:cubicBezTo>
                    <a:pt x="224860" y="22439"/>
                    <a:pt x="214108" y="44878"/>
                    <a:pt x="201953" y="67317"/>
                  </a:cubicBezTo>
                  <a:cubicBezTo>
                    <a:pt x="189798" y="89756"/>
                    <a:pt x="162684" y="134635"/>
                    <a:pt x="162684" y="134635"/>
                  </a:cubicBezTo>
                  <a:cubicBezTo>
                    <a:pt x="152399" y="149595"/>
                    <a:pt x="142115" y="148660"/>
                    <a:pt x="140245" y="157075"/>
                  </a:cubicBezTo>
                  <a:cubicBezTo>
                    <a:pt x="138375" y="165490"/>
                    <a:pt x="163619" y="167360"/>
                    <a:pt x="151465" y="185124"/>
                  </a:cubicBezTo>
                  <a:cubicBezTo>
                    <a:pt x="139310" y="202888"/>
                    <a:pt x="83212" y="244027"/>
                    <a:pt x="67318" y="263661"/>
                  </a:cubicBezTo>
                  <a:cubicBezTo>
                    <a:pt x="51423" y="283295"/>
                    <a:pt x="60773" y="291710"/>
                    <a:pt x="56098" y="302930"/>
                  </a:cubicBezTo>
                  <a:cubicBezTo>
                    <a:pt x="51423" y="314150"/>
                    <a:pt x="43008" y="316955"/>
                    <a:pt x="39268" y="330979"/>
                  </a:cubicBezTo>
                  <a:cubicBezTo>
                    <a:pt x="35528" y="345004"/>
                    <a:pt x="31789" y="368378"/>
                    <a:pt x="33659" y="387077"/>
                  </a:cubicBezTo>
                  <a:cubicBezTo>
                    <a:pt x="35529" y="405776"/>
                    <a:pt x="50488" y="443175"/>
                    <a:pt x="50488" y="443175"/>
                  </a:cubicBezTo>
                  <a:cubicBezTo>
                    <a:pt x="53293" y="457200"/>
                    <a:pt x="52358" y="457200"/>
                    <a:pt x="50488" y="471224"/>
                  </a:cubicBezTo>
                  <a:cubicBezTo>
                    <a:pt x="48618" y="485248"/>
                    <a:pt x="45813" y="506753"/>
                    <a:pt x="39268" y="527322"/>
                  </a:cubicBezTo>
                  <a:cubicBezTo>
                    <a:pt x="32723" y="547891"/>
                    <a:pt x="11219" y="594640"/>
                    <a:pt x="11219" y="594640"/>
                  </a:cubicBezTo>
                  <a:cubicBezTo>
                    <a:pt x="4674" y="605860"/>
                    <a:pt x="2337" y="600250"/>
                    <a:pt x="0" y="594640"/>
                  </a:cubicBezTo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D4C6F0A-016C-49CA-BE81-30FC090E90AE}"/>
                </a:ext>
              </a:extLst>
            </p:cNvPr>
            <p:cNvCxnSpPr/>
            <p:nvPr/>
          </p:nvCxnSpPr>
          <p:spPr>
            <a:xfrm flipH="1" flipV="1">
              <a:off x="5741581" y="5974454"/>
              <a:ext cx="1192619" cy="5048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A8A107A-08D8-4AA3-B02A-67050310D2B7}"/>
                </a:ext>
              </a:extLst>
            </p:cNvPr>
            <p:cNvSpPr/>
            <p:nvPr/>
          </p:nvSpPr>
          <p:spPr>
            <a:xfrm>
              <a:off x="5312496" y="5463961"/>
              <a:ext cx="398297" cy="521713"/>
            </a:xfrm>
            <a:custGeom>
              <a:avLst/>
              <a:gdLst>
                <a:gd name="connsiteX0" fmla="*/ 398297 w 398297"/>
                <a:gd name="connsiteY0" fmla="*/ 521713 h 521713"/>
                <a:gd name="connsiteX1" fmla="*/ 325369 w 398297"/>
                <a:gd name="connsiteY1" fmla="*/ 488054 h 521713"/>
                <a:gd name="connsiteX2" fmla="*/ 269271 w 398297"/>
                <a:gd name="connsiteY2" fmla="*/ 454395 h 521713"/>
                <a:gd name="connsiteX3" fmla="*/ 230002 w 398297"/>
                <a:gd name="connsiteY3" fmla="*/ 415126 h 521713"/>
                <a:gd name="connsiteX4" fmla="*/ 168294 w 398297"/>
                <a:gd name="connsiteY4" fmla="*/ 364638 h 521713"/>
                <a:gd name="connsiteX5" fmla="*/ 145855 w 398297"/>
                <a:gd name="connsiteY5" fmla="*/ 319759 h 521713"/>
                <a:gd name="connsiteX6" fmla="*/ 89757 w 398297"/>
                <a:gd name="connsiteY6" fmla="*/ 230002 h 521713"/>
                <a:gd name="connsiteX7" fmla="*/ 33659 w 398297"/>
                <a:gd name="connsiteY7" fmla="*/ 162684 h 521713"/>
                <a:gd name="connsiteX8" fmla="*/ 5610 w 398297"/>
                <a:gd name="connsiteY8" fmla="*/ 22439 h 521713"/>
                <a:gd name="connsiteX9" fmla="*/ 0 w 398297"/>
                <a:gd name="connsiteY9" fmla="*/ 22439 h 521713"/>
                <a:gd name="connsiteX10" fmla="*/ 5610 w 398297"/>
                <a:gd name="connsiteY10" fmla="*/ 0 h 52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297" h="521713">
                  <a:moveTo>
                    <a:pt x="398297" y="521713"/>
                  </a:moveTo>
                  <a:cubicBezTo>
                    <a:pt x="372585" y="510493"/>
                    <a:pt x="346873" y="499274"/>
                    <a:pt x="325369" y="488054"/>
                  </a:cubicBezTo>
                  <a:cubicBezTo>
                    <a:pt x="303865" y="476834"/>
                    <a:pt x="285166" y="466550"/>
                    <a:pt x="269271" y="454395"/>
                  </a:cubicBezTo>
                  <a:cubicBezTo>
                    <a:pt x="253376" y="442240"/>
                    <a:pt x="246831" y="430085"/>
                    <a:pt x="230002" y="415126"/>
                  </a:cubicBezTo>
                  <a:cubicBezTo>
                    <a:pt x="213172" y="400166"/>
                    <a:pt x="182318" y="380532"/>
                    <a:pt x="168294" y="364638"/>
                  </a:cubicBezTo>
                  <a:cubicBezTo>
                    <a:pt x="154269" y="348743"/>
                    <a:pt x="158945" y="342198"/>
                    <a:pt x="145855" y="319759"/>
                  </a:cubicBezTo>
                  <a:cubicBezTo>
                    <a:pt x="132765" y="297320"/>
                    <a:pt x="108456" y="256181"/>
                    <a:pt x="89757" y="230002"/>
                  </a:cubicBezTo>
                  <a:cubicBezTo>
                    <a:pt x="71058" y="203823"/>
                    <a:pt x="47683" y="197278"/>
                    <a:pt x="33659" y="162684"/>
                  </a:cubicBezTo>
                  <a:cubicBezTo>
                    <a:pt x="19635" y="128090"/>
                    <a:pt x="5610" y="22439"/>
                    <a:pt x="5610" y="22439"/>
                  </a:cubicBezTo>
                  <a:cubicBezTo>
                    <a:pt x="0" y="-935"/>
                    <a:pt x="0" y="26179"/>
                    <a:pt x="0" y="22439"/>
                  </a:cubicBezTo>
                  <a:cubicBezTo>
                    <a:pt x="0" y="18699"/>
                    <a:pt x="2805" y="9349"/>
                    <a:pt x="5610" y="0"/>
                  </a:cubicBezTo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68AE0E4-8805-47A5-AA3D-73CB96E6E0CF}"/>
                </a:ext>
              </a:extLst>
            </p:cNvPr>
            <p:cNvCxnSpPr/>
            <p:nvPr/>
          </p:nvCxnSpPr>
          <p:spPr>
            <a:xfrm flipH="1" flipV="1">
              <a:off x="5235829" y="4083050"/>
              <a:ext cx="82278" cy="132481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87ED765-351B-4D25-A657-A67C1C26E0EB}"/>
                </a:ext>
              </a:extLst>
            </p:cNvPr>
            <p:cNvSpPr/>
            <p:nvPr/>
          </p:nvSpPr>
          <p:spPr>
            <a:xfrm>
              <a:off x="5183470" y="3932481"/>
              <a:ext cx="44878" cy="140245"/>
            </a:xfrm>
            <a:custGeom>
              <a:avLst/>
              <a:gdLst>
                <a:gd name="connsiteX0" fmla="*/ 44878 w 44878"/>
                <a:gd name="connsiteY0" fmla="*/ 140245 h 140245"/>
                <a:gd name="connsiteX1" fmla="*/ 11220 w 44878"/>
                <a:gd name="connsiteY1" fmla="*/ 56098 h 140245"/>
                <a:gd name="connsiteX2" fmla="*/ 5610 w 44878"/>
                <a:gd name="connsiteY2" fmla="*/ 44879 h 140245"/>
                <a:gd name="connsiteX3" fmla="*/ 5610 w 44878"/>
                <a:gd name="connsiteY3" fmla="*/ 16829 h 140245"/>
                <a:gd name="connsiteX4" fmla="*/ 0 w 44878"/>
                <a:gd name="connsiteY4" fmla="*/ 0 h 14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78" h="140245">
                  <a:moveTo>
                    <a:pt x="44878" y="140245"/>
                  </a:moveTo>
                  <a:lnTo>
                    <a:pt x="11220" y="56098"/>
                  </a:lnTo>
                  <a:cubicBezTo>
                    <a:pt x="4675" y="40204"/>
                    <a:pt x="6545" y="51424"/>
                    <a:pt x="5610" y="44879"/>
                  </a:cubicBezTo>
                  <a:cubicBezTo>
                    <a:pt x="4675" y="38334"/>
                    <a:pt x="5610" y="16829"/>
                    <a:pt x="5610" y="16829"/>
                  </a:cubicBezTo>
                  <a:cubicBezTo>
                    <a:pt x="4675" y="9349"/>
                    <a:pt x="2337" y="4674"/>
                    <a:pt x="0" y="0"/>
                  </a:cubicBezTo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113E12B0-752D-4301-8545-8684DDB7B4ED}"/>
              </a:ext>
            </a:extLst>
          </p:cNvPr>
          <p:cNvSpPr txBox="1"/>
          <p:nvPr/>
        </p:nvSpPr>
        <p:spPr>
          <a:xfrm>
            <a:off x="5112549" y="5252342"/>
            <a:ext cx="1013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Bloomington</a:t>
            </a:r>
            <a:endParaRPr lang="en-US" sz="1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A029920-9496-4D1C-8842-1BB311C9BB52}"/>
              </a:ext>
            </a:extLst>
          </p:cNvPr>
          <p:cNvSpPr txBox="1"/>
          <p:nvPr/>
        </p:nvSpPr>
        <p:spPr>
          <a:xfrm>
            <a:off x="5217447" y="4301088"/>
            <a:ext cx="832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</a:rPr>
              <a:t>Southgate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BC1EB1A-17CA-48C4-8AE9-F800FC3B0D35}"/>
              </a:ext>
            </a:extLst>
          </p:cNvPr>
          <p:cNvSpPr txBox="1"/>
          <p:nvPr/>
        </p:nvSpPr>
        <p:spPr>
          <a:xfrm>
            <a:off x="3492635" y="4280251"/>
            <a:ext cx="9916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Proposed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Zone 6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(6865 acres)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D6C447D-7ED1-41A7-BC93-F3E47F119DE8}"/>
              </a:ext>
            </a:extLst>
          </p:cNvPr>
          <p:cNvSpPr txBox="1"/>
          <p:nvPr/>
        </p:nvSpPr>
        <p:spPr>
          <a:xfrm>
            <a:off x="5321173" y="887576"/>
            <a:ext cx="2528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Red Cliffs Desert Reserve/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National Conservation Area</a:t>
            </a:r>
          </a:p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(60,000 acres)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80AC606-DF14-41B3-8A35-2EC1B2A2D748}"/>
              </a:ext>
            </a:extLst>
          </p:cNvPr>
          <p:cNvSpPr/>
          <p:nvPr/>
        </p:nvSpPr>
        <p:spPr>
          <a:xfrm>
            <a:off x="7185450" y="2604886"/>
            <a:ext cx="481135" cy="453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5654027-4CF8-488F-AA55-EEF9B283CED6}"/>
              </a:ext>
            </a:extLst>
          </p:cNvPr>
          <p:cNvSpPr/>
          <p:nvPr/>
        </p:nvSpPr>
        <p:spPr>
          <a:xfrm>
            <a:off x="8412664" y="1858927"/>
            <a:ext cx="481135" cy="453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FE4E6E5-4930-432F-862F-2521823A15A4}"/>
              </a:ext>
            </a:extLst>
          </p:cNvPr>
          <p:cNvSpPr txBox="1"/>
          <p:nvPr/>
        </p:nvSpPr>
        <p:spPr>
          <a:xfrm>
            <a:off x="6397489" y="4185043"/>
            <a:ext cx="4421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Projected congestion area #1: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Exit 8 – St George Blvd – 1000E – Red Hills Parkway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F91BE2C-D476-4ED2-AEB3-56183E26A0F9}"/>
              </a:ext>
            </a:extLst>
          </p:cNvPr>
          <p:cNvSpPr txBox="1"/>
          <p:nvPr/>
        </p:nvSpPr>
        <p:spPr>
          <a:xfrm>
            <a:off x="10516273" y="633751"/>
            <a:ext cx="1111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I-15 exit 13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1A894C8-1236-42D8-888D-A7CD36C51326}"/>
              </a:ext>
            </a:extLst>
          </p:cNvPr>
          <p:cNvSpPr txBox="1"/>
          <p:nvPr/>
        </p:nvSpPr>
        <p:spPr>
          <a:xfrm>
            <a:off x="7667358" y="3181663"/>
            <a:ext cx="3753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Projected congestion area #2: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Exit 10 – Green Springs – Red Hills Parkway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D662EE1-5CCF-475A-A619-E1C371D0F544}"/>
              </a:ext>
            </a:extLst>
          </p:cNvPr>
          <p:cNvCxnSpPr>
            <a:cxnSpLocks/>
          </p:cNvCxnSpPr>
          <p:nvPr/>
        </p:nvCxnSpPr>
        <p:spPr>
          <a:xfrm flipH="1" flipV="1">
            <a:off x="7460165" y="2998446"/>
            <a:ext cx="434093" cy="12633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516B7077-008A-4D71-9B17-5390B238A034}"/>
              </a:ext>
            </a:extLst>
          </p:cNvPr>
          <p:cNvCxnSpPr>
            <a:cxnSpLocks/>
          </p:cNvCxnSpPr>
          <p:nvPr/>
        </p:nvCxnSpPr>
        <p:spPr>
          <a:xfrm flipH="1" flipV="1">
            <a:off x="9386798" y="1504115"/>
            <a:ext cx="358579" cy="9721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7F545BC-DECA-4AAA-87BD-69CB51B340D0}"/>
              </a:ext>
            </a:extLst>
          </p:cNvPr>
          <p:cNvCxnSpPr>
            <a:cxnSpLocks/>
          </p:cNvCxnSpPr>
          <p:nvPr/>
        </p:nvCxnSpPr>
        <p:spPr>
          <a:xfrm flipH="1" flipV="1">
            <a:off x="8744890" y="2291746"/>
            <a:ext cx="173721" cy="9200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2157C7E-CBB6-46A8-B7CF-A6B1B3605727}"/>
              </a:ext>
            </a:extLst>
          </p:cNvPr>
          <p:cNvCxnSpPr>
            <a:cxnSpLocks/>
          </p:cNvCxnSpPr>
          <p:nvPr/>
        </p:nvCxnSpPr>
        <p:spPr>
          <a:xfrm flipH="1">
            <a:off x="10077326" y="900063"/>
            <a:ext cx="506185" cy="2393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A449181-98A0-4F21-9780-158D6C0FEC92}"/>
              </a:ext>
            </a:extLst>
          </p:cNvPr>
          <p:cNvSpPr txBox="1"/>
          <p:nvPr/>
        </p:nvSpPr>
        <p:spPr>
          <a:xfrm>
            <a:off x="9035533" y="2425175"/>
            <a:ext cx="2350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Planned new interchange: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Exit 11 – Main St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BAE5A2E-0BD5-4C6D-B0B9-43D8A7D02195}"/>
              </a:ext>
            </a:extLst>
          </p:cNvPr>
          <p:cNvSpPr txBox="1"/>
          <p:nvPr/>
        </p:nvSpPr>
        <p:spPr>
          <a:xfrm>
            <a:off x="6148795" y="2064489"/>
            <a:ext cx="869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Red Hills 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Parkway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B215192-599A-4BEA-922E-25D4CD260F50}"/>
              </a:ext>
            </a:extLst>
          </p:cNvPr>
          <p:cNvSpPr txBox="1"/>
          <p:nvPr/>
        </p:nvSpPr>
        <p:spPr>
          <a:xfrm>
            <a:off x="6062918" y="2755199"/>
            <a:ext cx="811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StG Blvd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F7EBC42-00C0-46D2-B5B1-F7EC3FD118C2}"/>
              </a:ext>
            </a:extLst>
          </p:cNvPr>
          <p:cNvSpPr txBox="1"/>
          <p:nvPr/>
        </p:nvSpPr>
        <p:spPr>
          <a:xfrm>
            <a:off x="4035505" y="611562"/>
            <a:ext cx="1185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Snow Canyon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Parkway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2DED08-57D6-4215-AF95-F4A9BC50C2E1}"/>
              </a:ext>
            </a:extLst>
          </p:cNvPr>
          <p:cNvSpPr txBox="1"/>
          <p:nvPr/>
        </p:nvSpPr>
        <p:spPr>
          <a:xfrm>
            <a:off x="-177411" y="802464"/>
            <a:ext cx="4833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Geography of Northern Corridor/ Washington Parkway Issue</a:t>
            </a:r>
          </a:p>
        </p:txBody>
      </p:sp>
    </p:spTree>
    <p:extLst>
      <p:ext uri="{BB962C8B-B14F-4D97-AF65-F5344CB8AC3E}">
        <p14:creationId xmlns:p14="http://schemas.microsoft.com/office/powerpoint/2010/main" val="19933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119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Butine</dc:creator>
  <cp:lastModifiedBy>Tom Butine</cp:lastModifiedBy>
  <cp:revision>3</cp:revision>
  <dcterms:created xsi:type="dcterms:W3CDTF">2019-06-19T15:06:57Z</dcterms:created>
  <dcterms:modified xsi:type="dcterms:W3CDTF">2019-06-19T15:23:41Z</dcterms:modified>
</cp:coreProperties>
</file>