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256" r:id="rId2"/>
    <p:sldId id="257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258" r:id="rId34"/>
    <p:sldId id="259" r:id="rId35"/>
    <p:sldId id="260" r:id="rId36"/>
    <p:sldId id="261" r:id="rId37"/>
    <p:sldId id="266" r:id="rId38"/>
    <p:sldId id="267" r:id="rId39"/>
    <p:sldId id="262" r:id="rId40"/>
    <p:sldId id="263" r:id="rId41"/>
    <p:sldId id="264" r:id="rId42"/>
    <p:sldId id="265" r:id="rId43"/>
    <p:sldId id="268" r:id="rId44"/>
    <p:sldId id="269" r:id="rId45"/>
    <p:sldId id="270" r:id="rId46"/>
    <p:sldId id="271" r:id="rId47"/>
    <p:sldId id="274" r:id="rId48"/>
    <p:sldId id="275" r:id="rId49"/>
    <p:sldId id="276" r:id="rId50"/>
    <p:sldId id="277" r:id="rId51"/>
    <p:sldId id="272" r:id="rId52"/>
    <p:sldId id="273" r:id="rId53"/>
    <p:sldId id="278" r:id="rId54"/>
    <p:sldId id="279" r:id="rId55"/>
    <p:sldId id="280" r:id="rId56"/>
    <p:sldId id="281" r:id="rId57"/>
    <p:sldId id="284" r:id="rId58"/>
    <p:sldId id="285" r:id="rId59"/>
    <p:sldId id="286" r:id="rId60"/>
    <p:sldId id="287" r:id="rId61"/>
    <p:sldId id="288" r:id="rId62"/>
    <p:sldId id="289" r:id="rId6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B16E5-3562-F34F-97A1-6406D2473A73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E7F3F-9955-534E-9CB0-2372611B3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A102-EA7C-4469-81D3-88A97CB2B66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CE05-6128-4BEB-87BD-36ACC1FC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0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A102-EA7C-4469-81D3-88A97CB2B66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CE05-6128-4BEB-87BD-36ACC1FC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7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A102-EA7C-4469-81D3-88A97CB2B66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CE05-6128-4BEB-87BD-36ACC1FC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2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A102-EA7C-4469-81D3-88A97CB2B66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CE05-6128-4BEB-87BD-36ACC1FC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7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A102-EA7C-4469-81D3-88A97CB2B66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CE05-6128-4BEB-87BD-36ACC1FC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1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A102-EA7C-4469-81D3-88A97CB2B66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CE05-6128-4BEB-87BD-36ACC1FC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9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A102-EA7C-4469-81D3-88A97CB2B66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CE05-6128-4BEB-87BD-36ACC1FC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0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A102-EA7C-4469-81D3-88A97CB2B66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CE05-6128-4BEB-87BD-36ACC1FC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8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A102-EA7C-4469-81D3-88A97CB2B66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CE05-6128-4BEB-87BD-36ACC1FC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A102-EA7C-4469-81D3-88A97CB2B66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CE05-6128-4BEB-87BD-36ACC1FC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1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A102-EA7C-4469-81D3-88A97CB2B66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CE05-6128-4BEB-87BD-36ACC1FC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3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5A102-EA7C-4469-81D3-88A97CB2B66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4CE05-6128-4BEB-87BD-36ACC1FC8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1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55.xml"/><Relationship Id="rId18" Type="http://schemas.openxmlformats.org/officeDocument/2006/relationships/slide" Target="slide47.xml"/><Relationship Id="rId26" Type="http://schemas.openxmlformats.org/officeDocument/2006/relationships/slide" Target="slide11.xml"/><Relationship Id="rId3" Type="http://schemas.openxmlformats.org/officeDocument/2006/relationships/slide" Target="slide13.xml"/><Relationship Id="rId21" Type="http://schemas.openxmlformats.org/officeDocument/2006/relationships/slide" Target="slide19.xml"/><Relationship Id="rId7" Type="http://schemas.openxmlformats.org/officeDocument/2006/relationships/slide" Target="slide53.xml"/><Relationship Id="rId12" Type="http://schemas.openxmlformats.org/officeDocument/2006/relationships/slide" Target="slide45.xml"/><Relationship Id="rId17" Type="http://schemas.openxmlformats.org/officeDocument/2006/relationships/slide" Target="slide37.xml"/><Relationship Id="rId25" Type="http://schemas.openxmlformats.org/officeDocument/2006/relationships/slide" Target="slide59.xml"/><Relationship Id="rId2" Type="http://schemas.openxmlformats.org/officeDocument/2006/relationships/slide" Target="slide3.xml"/><Relationship Id="rId16" Type="http://schemas.openxmlformats.org/officeDocument/2006/relationships/slide" Target="slide27.xml"/><Relationship Id="rId20" Type="http://schemas.openxmlformats.org/officeDocument/2006/relationships/slide" Target="slide9.xml"/><Relationship Id="rId29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3.xml"/><Relationship Id="rId11" Type="http://schemas.openxmlformats.org/officeDocument/2006/relationships/slide" Target="slide35.xml"/><Relationship Id="rId24" Type="http://schemas.openxmlformats.org/officeDocument/2006/relationships/slide" Target="slide49.xml"/><Relationship Id="rId5" Type="http://schemas.openxmlformats.org/officeDocument/2006/relationships/slide" Target="slide33.xml"/><Relationship Id="rId15" Type="http://schemas.openxmlformats.org/officeDocument/2006/relationships/slide" Target="slide17.xml"/><Relationship Id="rId23" Type="http://schemas.openxmlformats.org/officeDocument/2006/relationships/slide" Target="slide39.xml"/><Relationship Id="rId28" Type="http://schemas.openxmlformats.org/officeDocument/2006/relationships/slide" Target="slide31.xml"/><Relationship Id="rId10" Type="http://schemas.openxmlformats.org/officeDocument/2006/relationships/slide" Target="slide25.xml"/><Relationship Id="rId19" Type="http://schemas.openxmlformats.org/officeDocument/2006/relationships/slide" Target="slide57.xml"/><Relationship Id="rId31" Type="http://schemas.openxmlformats.org/officeDocument/2006/relationships/slide" Target="slide61.xml"/><Relationship Id="rId4" Type="http://schemas.openxmlformats.org/officeDocument/2006/relationships/slide" Target="slide23.xml"/><Relationship Id="rId9" Type="http://schemas.openxmlformats.org/officeDocument/2006/relationships/slide" Target="slide15.xml"/><Relationship Id="rId14" Type="http://schemas.openxmlformats.org/officeDocument/2006/relationships/slide" Target="slide7.xml"/><Relationship Id="rId22" Type="http://schemas.openxmlformats.org/officeDocument/2006/relationships/slide" Target="slide29.xml"/><Relationship Id="rId27" Type="http://schemas.openxmlformats.org/officeDocument/2006/relationships/slide" Target="slide21.xml"/><Relationship Id="rId30" Type="http://schemas.openxmlformats.org/officeDocument/2006/relationships/slide" Target="slide5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5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6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238500" y="3397718"/>
            <a:ext cx="5715000" cy="2839453"/>
            <a:chOff x="3238500" y="3657600"/>
            <a:chExt cx="5715000" cy="283945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t="15095" b="35220"/>
            <a:stretch/>
          </p:blipFill>
          <p:spPr>
            <a:xfrm>
              <a:off x="3238500" y="3657600"/>
              <a:ext cx="5715000" cy="2839453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3569368" y="3657600"/>
              <a:ext cx="505326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  <a:latin typeface="Britannic Bold" panose="020B0903060703020204" pitchFamily="34" charset="0"/>
                </a:rPr>
                <a:t>LASER TALK</a:t>
              </a: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02" y="1270535"/>
            <a:ext cx="10955690" cy="157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20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$800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What is sea level rise?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732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CLIMATE SCIENCE - $1,000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This type of damage has nearly doubled in the United States in the last 30 years.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108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$1,000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What is damage from wildfires?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385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IMPACTS - $200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Ninety-eight percent of these agree that a price on carbon will promote efficiency and innovation.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598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Who are economists?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50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IMPACTS - $400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This policy proposal is the key to off-setting the costs of a carbon tax for U.S. households.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991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$400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What is Carbon Fee and Dividend?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88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IMPACTS - $600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The numbers of these types of jobs are increasing even without a carbon tax.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783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$600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What are non-fossil energy jobs?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484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IMPACTS - $800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Improvement of human health is just one of many benefits of this.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535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024885"/>
              </p:ext>
            </p:extLst>
          </p:nvPr>
        </p:nvGraphicFramePr>
        <p:xfrm>
          <a:off x="838200" y="293388"/>
          <a:ext cx="10515600" cy="6217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423219235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05327197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76336314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79771392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24006017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681285934"/>
                    </a:ext>
                  </a:extLst>
                </a:gridCol>
              </a:tblGrid>
              <a:tr h="122285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CLIMATE</a:t>
                      </a:r>
                      <a:r>
                        <a:rPr lang="en-US" baseline="0" dirty="0"/>
                        <a:t> SCIENCE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IMPACTS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POLICY DESIGN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TECHNOLOGY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POLITICS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INTERNATIONAL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58128402"/>
                  </a:ext>
                </a:extLst>
              </a:tr>
              <a:tr h="99901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" action="ppaction://hlinksldjump"/>
                        </a:rPr>
                        <a:t>$200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 action="ppaction://hlinksldjump"/>
                        </a:rPr>
                        <a:t>$200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4" action="ppaction://hlinksldjump"/>
                        </a:rPr>
                        <a:t>$200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5" action="ppaction://hlinksldjump"/>
                        </a:rPr>
                        <a:t>$200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6" action="ppaction://hlinksldjump"/>
                        </a:rPr>
                        <a:t>$200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7" action="ppaction://hlinksldjump"/>
                        </a:rPr>
                        <a:t>$200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7257461"/>
                  </a:ext>
                </a:extLst>
              </a:tr>
              <a:tr h="99901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8" action="ppaction://hlinksldjump"/>
                        </a:rPr>
                        <a:t>$400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9" action="ppaction://hlinksldjump"/>
                        </a:rPr>
                        <a:t>$400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10" action="ppaction://hlinksldjump"/>
                        </a:rPr>
                        <a:t>$400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11" action="ppaction://hlinksldjump"/>
                        </a:rPr>
                        <a:t>$400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12" action="ppaction://hlinksldjump"/>
                        </a:rPr>
                        <a:t>$400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13" action="ppaction://hlinksldjump"/>
                        </a:rPr>
                        <a:t>$400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14273436"/>
                  </a:ext>
                </a:extLst>
              </a:tr>
              <a:tr h="99901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14" action="ppaction://hlinksldjump"/>
                        </a:rPr>
                        <a:t>$600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15" action="ppaction://hlinksldjump"/>
                        </a:rPr>
                        <a:t>$600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16" action="ppaction://hlinksldjump"/>
                        </a:rPr>
                        <a:t>$600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17" action="ppaction://hlinksldjump"/>
                        </a:rPr>
                        <a:t>$600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18" action="ppaction://hlinksldjump"/>
                        </a:rPr>
                        <a:t>$600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19" action="ppaction://hlinksldjump"/>
                        </a:rPr>
                        <a:t>$600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03309040"/>
                  </a:ext>
                </a:extLst>
              </a:tr>
              <a:tr h="99901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0" action="ppaction://hlinksldjump"/>
                        </a:rPr>
                        <a:t>$800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1" action="ppaction://hlinksldjump"/>
                        </a:rPr>
                        <a:t>$800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2" action="ppaction://hlinksldjump"/>
                        </a:rPr>
                        <a:t>$800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3" action="ppaction://hlinksldjump"/>
                        </a:rPr>
                        <a:t>$800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4" action="ppaction://hlinksldjump"/>
                        </a:rPr>
                        <a:t>$800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5" action="ppaction://hlinksldjump"/>
                        </a:rPr>
                        <a:t>$800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90845766"/>
                  </a:ext>
                </a:extLst>
              </a:tr>
              <a:tr h="99901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6" action="ppaction://hlinksldjump"/>
                        </a:rPr>
                        <a:t>$1,000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7" action="ppaction://hlinksldjump"/>
                        </a:rPr>
                        <a:t>$1,000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8" action="ppaction://hlinksldjump"/>
                        </a:rPr>
                        <a:t>$1,000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29" action="ppaction://hlinksldjump"/>
                        </a:rPr>
                        <a:t>$1,000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0" action="ppaction://hlinksldjump"/>
                        </a:rPr>
                        <a:t>$1,000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1" action="ppaction://hlinksldjump"/>
                        </a:rPr>
                        <a:t>$1,000</a:t>
                      </a:r>
                      <a:endParaRPr lang="en-US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35291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454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$800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What is reducing air pollutants and/or reducing the burning of fossil fuels?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816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IMPACTS - $1,000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Energy-intensive fertilizer and this comprise a significant amount of agricultural operational costs.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7069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$1,000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What is direct fuel usage?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840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POLICY DESIGN - $200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7288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When this is paid directly to households, it is the least costly and burdensome method of off-setting rising energy costs for households.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2012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What is Carbon Dividend?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315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POLICY DESIGN - $400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Because these types of costs will be taken from Carbon Fee and Dividend program revenues, there is no additional federal cost.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2279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$400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What are administrative costs?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2468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POLICY DESIGN - $600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This method of regulating pollutant emissions only targets large sources, leaving millions of smaller sources untouched.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1226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$600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What is Cap and Trade?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8471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POLICY DESIGN - $800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These types of gases cannot be scrubbed or filtered out at the source of emission.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528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CLIMATE SCIENCE - $200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These trap a portion of the heat radiating from Earth.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9440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$800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What are greenhouse gases?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0797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POLICY DESIGN - $1,000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This provision is intended to protect the United States’ trade competitiveness while putting a price on carbon.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1710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$1,000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What is the Border Carbon Adjustment?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609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TECHNOLOGY - $200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This greenhouse gas has a potency 28-36 times greater than CO2 over a 100 year period.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776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What is methane?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7291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TECHNOLOGY - $400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This carbon source is not subject to the carbon fee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0903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$400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What is biomass?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2465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TECHNOLOGY - $600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By replacing this, green house gases would be reduced 45%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0090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$600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What are coal-fired power plants?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1677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TECHNOLOGY - $800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This is the most abundant biomass in the U.S.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807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What are greenhouse gases?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8519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$800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What is corn-based ethanol?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3111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TECHNOLOGY- $1000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93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This energy source is low in greenhouse gases but has other externalities including high cost, safety and potential for </a:t>
            </a:r>
            <a:r>
              <a:rPr lang="en-US" sz="4800" dirty="0" err="1">
                <a:solidFill>
                  <a:schemeClr val="bg1"/>
                </a:solidFill>
              </a:rPr>
              <a:t>weaponization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944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$1000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What is nuclear energy?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0974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POLITICS - $200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This gives voters more confidence in Congress.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895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What are bipartisan bills?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4710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POLITICS - $400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Their goal is to depoliticize our changing climate and to study and introduce legislative solutions to address its impacts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3005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$400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What is the Climate Solutions Caucus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4477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POLITICS - $600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This person authored the Encyclical Letter </a:t>
            </a:r>
            <a:r>
              <a:rPr lang="en-US" sz="4800" i="1" dirty="0" err="1">
                <a:solidFill>
                  <a:schemeClr val="bg1"/>
                </a:solidFill>
              </a:rPr>
              <a:t>Laudato</a:t>
            </a:r>
            <a:r>
              <a:rPr lang="en-US" sz="4800" i="1" dirty="0">
                <a:solidFill>
                  <a:schemeClr val="bg1"/>
                </a:solidFill>
              </a:rPr>
              <a:t> Si</a:t>
            </a:r>
            <a:r>
              <a:rPr lang="en-US" sz="4800" dirty="0">
                <a:solidFill>
                  <a:schemeClr val="bg1"/>
                </a:solidFill>
              </a:rPr>
              <a:t>, on Care for our Common Home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7391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$600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Who is Pope Francis?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30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POLITICS - $800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97% agree of these agree that human-caused climate change is happening.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416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CLIMATE SCIENCE - $400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An average of 97 percent of these agree that human-caused global warming is occurring.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4698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$800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Who are climate scientists?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9148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POLITICS - $1000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This tool uses a statistical model to show how well people understand climate facts, risk, and policy right down to the state, county, and Congressional district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368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$1000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What are the Yale </a:t>
            </a:r>
            <a:r>
              <a:rPr lang="en-US" sz="4800" i="1" dirty="0">
                <a:solidFill>
                  <a:schemeClr val="bg1"/>
                </a:solidFill>
              </a:rPr>
              <a:t>Climate Opinion Maps</a:t>
            </a:r>
            <a:r>
              <a:rPr lang="en-US" sz="48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7557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INTERNATIONAL - $200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This country started with eight regional GHG emissions trading projects in 2013, and has now launched a nationwide expansion within their electricity sector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5649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Who is China?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4764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INTERNATIONAL - $400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These countries are among the 15 largest economies without carbon pricing.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3218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$400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Who are Russia, India and the U.S.?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60827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INTERNATIONAL - $600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This region has implemented a revenue-neutral carbon tax and has seen its economy grow while reducing emissions?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5187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$600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Who is British Columbia, Canada?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651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INTERNATIONAL - $800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9267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 This policy prevents American manufacturers from being put at a competitive disadvantage in global markets and discourages companies from relocating abroad.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281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$400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Who are climate scientists?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3455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$800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What is the Border Carbon Adjustment?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8691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INTERNATIONAL - $1000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926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The border carbon adjustment does not apply to fossil fuels but applies to this.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85507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$1000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What are carbon-intensive products?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757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CLIMATE SCIENCE - $600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These cost the United States $306 billion in 2017 alone.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617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ANSWER $600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What are extreme weather events?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HOME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509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CLIMATE SCIENCE - $800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48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This effect of climate change increases the risk of storm surge and flooding in areas vulnerable to hurricanes.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878" y="5938787"/>
            <a:ext cx="30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578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D965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4398</TotalTime>
  <Words>1009</Words>
  <Application>Microsoft Office PowerPoint</Application>
  <PresentationFormat>Widescreen</PresentationFormat>
  <Paragraphs>217</Paragraphs>
  <Slides>62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7" baseType="lpstr">
      <vt:lpstr>Arial</vt:lpstr>
      <vt:lpstr>Britannic Bold</vt:lpstr>
      <vt:lpstr>Calibri</vt:lpstr>
      <vt:lpstr>Calibri Light</vt:lpstr>
      <vt:lpstr>Office Theme</vt:lpstr>
      <vt:lpstr>PowerPoint Presentation</vt:lpstr>
      <vt:lpstr>PowerPoint Presentation</vt:lpstr>
      <vt:lpstr>CLIMATE SCIENCE - $200</vt:lpstr>
      <vt:lpstr>ANSWER $200</vt:lpstr>
      <vt:lpstr>CLIMATE SCIENCE - $400</vt:lpstr>
      <vt:lpstr>ANSWER $400</vt:lpstr>
      <vt:lpstr>CLIMATE SCIENCE - $600</vt:lpstr>
      <vt:lpstr>ANSWER $600</vt:lpstr>
      <vt:lpstr>CLIMATE SCIENCE - $800</vt:lpstr>
      <vt:lpstr>ANSWER $800</vt:lpstr>
      <vt:lpstr>CLIMATE SCIENCE - $1,000</vt:lpstr>
      <vt:lpstr>ANSWER $1,000</vt:lpstr>
      <vt:lpstr>IMPACTS - $200</vt:lpstr>
      <vt:lpstr>ANSWER $200</vt:lpstr>
      <vt:lpstr>IMPACTS - $400</vt:lpstr>
      <vt:lpstr>ANSWER $400</vt:lpstr>
      <vt:lpstr>IMPACTS - $600</vt:lpstr>
      <vt:lpstr>ANSWER $600</vt:lpstr>
      <vt:lpstr>IMPACTS - $800</vt:lpstr>
      <vt:lpstr>ANSWER $800</vt:lpstr>
      <vt:lpstr>IMPACTS - $1,000</vt:lpstr>
      <vt:lpstr>ANSWER $1,000</vt:lpstr>
      <vt:lpstr>POLICY DESIGN - $200</vt:lpstr>
      <vt:lpstr>ANSWER $200</vt:lpstr>
      <vt:lpstr>POLICY DESIGN - $400</vt:lpstr>
      <vt:lpstr>ANSWER $400</vt:lpstr>
      <vt:lpstr>POLICY DESIGN - $600</vt:lpstr>
      <vt:lpstr>ANSWER $600</vt:lpstr>
      <vt:lpstr>POLICY DESIGN - $800</vt:lpstr>
      <vt:lpstr>ANSWER $800</vt:lpstr>
      <vt:lpstr>POLICY DESIGN - $1,000</vt:lpstr>
      <vt:lpstr>ANSWER $1,000</vt:lpstr>
      <vt:lpstr>TECHNOLOGY - $200</vt:lpstr>
      <vt:lpstr>ANSWER $200</vt:lpstr>
      <vt:lpstr>TECHNOLOGY - $400</vt:lpstr>
      <vt:lpstr>ANSWER $400</vt:lpstr>
      <vt:lpstr>TECHNOLOGY - $600</vt:lpstr>
      <vt:lpstr>ANSWER $600</vt:lpstr>
      <vt:lpstr>TECHNOLOGY - $800</vt:lpstr>
      <vt:lpstr>ANSWER $800</vt:lpstr>
      <vt:lpstr>TECHNOLOGY- $1000</vt:lpstr>
      <vt:lpstr>ANSWER $1000</vt:lpstr>
      <vt:lpstr>POLITICS - $200</vt:lpstr>
      <vt:lpstr>ANSWER $200</vt:lpstr>
      <vt:lpstr>POLITICS - $400</vt:lpstr>
      <vt:lpstr>ANSWER $400</vt:lpstr>
      <vt:lpstr>POLITICS - $600</vt:lpstr>
      <vt:lpstr>ANSWER $600</vt:lpstr>
      <vt:lpstr>POLITICS - $800</vt:lpstr>
      <vt:lpstr>ANSWER $800</vt:lpstr>
      <vt:lpstr>POLITICS - $1000</vt:lpstr>
      <vt:lpstr>ANSWER $1000</vt:lpstr>
      <vt:lpstr>INTERNATIONAL - $200</vt:lpstr>
      <vt:lpstr>ANSWER $200</vt:lpstr>
      <vt:lpstr>INTERNATIONAL - $400</vt:lpstr>
      <vt:lpstr>ANSWER $400</vt:lpstr>
      <vt:lpstr>INTERNATIONAL - $600</vt:lpstr>
      <vt:lpstr>ANSWER $600</vt:lpstr>
      <vt:lpstr>INTERNATIONAL - $800</vt:lpstr>
      <vt:lpstr>ANSWER $800</vt:lpstr>
      <vt:lpstr>INTERNATIONAL - $1000</vt:lpstr>
      <vt:lpstr>ANSWER $1000</vt:lpstr>
    </vt:vector>
  </TitlesOfParts>
  <Company>Westminster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Citizens’ Climate Lobby</dc:title>
  <dc:creator>Brianna Buckley</dc:creator>
  <cp:lastModifiedBy>Tom Butine</cp:lastModifiedBy>
  <cp:revision>30</cp:revision>
  <dcterms:created xsi:type="dcterms:W3CDTF">2018-06-14T15:33:00Z</dcterms:created>
  <dcterms:modified xsi:type="dcterms:W3CDTF">2019-01-11T21:47:13Z</dcterms:modified>
</cp:coreProperties>
</file>